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0" r:id="rId5"/>
  </p:sldMasterIdLst>
  <p:sldIdLst>
    <p:sldId id="256" r:id="rId6"/>
    <p:sldId id="257" r:id="rId7"/>
    <p:sldId id="258" r:id="rId8"/>
    <p:sldId id="259" r:id="rId9"/>
    <p:sldId id="260" r:id="rId10"/>
    <p:sldId id="261" r:id="rId11"/>
    <p:sldId id="263" r:id="rId12"/>
    <p:sldId id="301" r:id="rId13"/>
    <p:sldId id="267" r:id="rId14"/>
    <p:sldId id="302" r:id="rId15"/>
    <p:sldId id="268" r:id="rId16"/>
    <p:sldId id="269" r:id="rId17"/>
    <p:sldId id="270" r:id="rId18"/>
    <p:sldId id="271" r:id="rId19"/>
    <p:sldId id="272" r:id="rId20"/>
    <p:sldId id="273" r:id="rId21"/>
    <p:sldId id="274" r:id="rId22"/>
    <p:sldId id="264" r:id="rId23"/>
    <p:sldId id="275" r:id="rId24"/>
    <p:sldId id="303" r:id="rId25"/>
    <p:sldId id="304" r:id="rId26"/>
    <p:sldId id="276" r:id="rId27"/>
    <p:sldId id="277" r:id="rId28"/>
    <p:sldId id="305" r:id="rId29"/>
    <p:sldId id="306" r:id="rId30"/>
    <p:sldId id="307" r:id="rId31"/>
    <p:sldId id="308" r:id="rId32"/>
    <p:sldId id="293" r:id="rId33"/>
    <p:sldId id="294" r:id="rId34"/>
    <p:sldId id="296" r:id="rId35"/>
    <p:sldId id="297" r:id="rId36"/>
    <p:sldId id="300" r:id="rId37"/>
    <p:sldId id="299" r:id="rId38"/>
    <p:sldId id="298" r:id="rId39"/>
    <p:sldId id="287" r:id="rId40"/>
    <p:sldId id="288" r:id="rId41"/>
    <p:sldId id="292" r:id="rId42"/>
    <p:sldId id="289" r:id="rId43"/>
    <p:sldId id="290" r:id="rId44"/>
    <p:sldId id="291" r:id="rId45"/>
  </p:sldIdLst>
  <p:sldSz cx="18288000" cy="10287000"/>
  <p:notesSz cx="6858000" cy="9144000"/>
  <p:embeddedFontLst>
    <p:embeddedFont>
      <p:font typeface="Aharoni" panose="02010803020104030203" pitchFamily="2" charset="-79"/>
      <p:bold r:id="rId46"/>
    </p:embeddedFont>
    <p:embeddedFont>
      <p:font typeface="Bookman Old Style" panose="02050604050505020204" pitchFamily="18"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Gill Sans MT" panose="020B0502020104020203" pitchFamily="34" charset="0"/>
      <p:regular r:id="rId55"/>
      <p:bold r:id="rId56"/>
      <p:italic r:id="rId57"/>
      <p:boldItalic r:id="rId58"/>
    </p:embeddedFont>
    <p:embeddedFont>
      <p:font typeface="Montserrat" panose="020B0604020202020204" charset="0"/>
      <p:regular r:id="rId59"/>
    </p:embeddedFont>
    <p:embeddedFont>
      <p:font typeface="Montserrat Bold" panose="020B0604020202020204" charset="0"/>
      <p:regular r:id="rId60"/>
    </p:embeddedFont>
    <p:embeddedFont>
      <p:font typeface="Neue Machina UltraBold" panose="020B0604020202020204" charset="0"/>
      <p:regular r:id="rId61"/>
    </p:embeddedFont>
    <p:embeddedFont>
      <p:font typeface="Rockwell" panose="02060603020205020403" pitchFamily="18"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114" y="1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9.fntdata"/><Relationship Id="rId62"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5.fntdata"/><Relationship Id="rId55"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DF6AF3-5397-48B8-8B69-F0345815C8A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MY"/>
        </a:p>
      </dgm:t>
    </dgm:pt>
    <dgm:pt modelId="{5E874124-FE61-407C-94A8-317314D7A0D2}">
      <dgm:prSet phldrT="[Text]" custT="1"/>
      <dgm:spPr/>
      <dgm:t>
        <a:bodyPr/>
        <a:lstStyle/>
        <a:p>
          <a:r>
            <a:rPr lang="en-US" sz="3200" dirty="0">
              <a:latin typeface="Aharoni" panose="02010803020104030203" pitchFamily="2" charset="-79"/>
              <a:cs typeface="Aharoni" panose="02010803020104030203" pitchFamily="2" charset="-79"/>
            </a:rPr>
            <a:t>Bab 1</a:t>
          </a:r>
        </a:p>
        <a:p>
          <a:r>
            <a:rPr lang="en-US" sz="2400" dirty="0" err="1">
              <a:latin typeface="Aharoni" panose="02010803020104030203" pitchFamily="2" charset="-79"/>
              <a:cs typeface="Aharoni" panose="02010803020104030203" pitchFamily="2" charset="-79"/>
            </a:rPr>
            <a:t>Pengenalan</a:t>
          </a:r>
          <a:endParaRPr lang="en-MY" sz="2400" dirty="0">
            <a:latin typeface="Aharoni" panose="02010803020104030203" pitchFamily="2" charset="-79"/>
            <a:cs typeface="Aharoni" panose="02010803020104030203" pitchFamily="2" charset="-79"/>
          </a:endParaRPr>
        </a:p>
      </dgm:t>
    </dgm:pt>
    <dgm:pt modelId="{6BE83B6E-B211-45A5-B9F8-2F69E1B6B1FE}" type="parTrans" cxnId="{BB88EC5F-BA2F-4277-A699-DBF81F473F94}">
      <dgm:prSet/>
      <dgm:spPr/>
      <dgm:t>
        <a:bodyPr/>
        <a:lstStyle/>
        <a:p>
          <a:endParaRPr lang="en-MY" sz="1600"/>
        </a:p>
      </dgm:t>
    </dgm:pt>
    <dgm:pt modelId="{16EC0CB0-2C18-4683-AF48-C805E322B431}" type="sibTrans" cxnId="{BB88EC5F-BA2F-4277-A699-DBF81F473F94}">
      <dgm:prSet/>
      <dgm:spPr/>
      <dgm:t>
        <a:bodyPr/>
        <a:lstStyle/>
        <a:p>
          <a:endParaRPr lang="en-MY" sz="1600"/>
        </a:p>
      </dgm:t>
    </dgm:pt>
    <dgm:pt modelId="{E9FA294A-9C46-42DF-B969-01D5A7A7D08A}">
      <dgm:prSet phldrT="[Text]" custT="1"/>
      <dgm:spPr/>
      <dgm:t>
        <a:bodyPr/>
        <a:lstStyle/>
        <a:p>
          <a:r>
            <a:rPr lang="en-US" sz="3200" dirty="0">
              <a:latin typeface="Aharoni" panose="02010803020104030203" pitchFamily="2" charset="-79"/>
              <a:cs typeface="Aharoni" panose="02010803020104030203" pitchFamily="2" charset="-79"/>
            </a:rPr>
            <a:t>Bab 2</a:t>
          </a:r>
        </a:p>
        <a:p>
          <a:r>
            <a:rPr lang="en-US" sz="2400" dirty="0">
              <a:latin typeface="Aharoni" panose="02010803020104030203" pitchFamily="2" charset="-79"/>
              <a:cs typeface="Aharoni" panose="02010803020104030203" pitchFamily="2" charset="-79"/>
            </a:rPr>
            <a:t>Kajian </a:t>
          </a:r>
          <a:r>
            <a:rPr lang="en-US" sz="2400" dirty="0" err="1">
              <a:latin typeface="Aharoni" panose="02010803020104030203" pitchFamily="2" charset="-79"/>
              <a:cs typeface="Aharoni" panose="02010803020104030203" pitchFamily="2" charset="-79"/>
            </a:rPr>
            <a:t>Lapangan</a:t>
          </a:r>
          <a:endParaRPr lang="en-MY" sz="2400" dirty="0">
            <a:latin typeface="Aharoni" panose="02010803020104030203" pitchFamily="2" charset="-79"/>
            <a:cs typeface="Aharoni" panose="02010803020104030203" pitchFamily="2" charset="-79"/>
          </a:endParaRPr>
        </a:p>
      </dgm:t>
    </dgm:pt>
    <dgm:pt modelId="{A36A1D9B-7654-424D-8761-6D8A6810618B}" type="parTrans" cxnId="{9DEEDC2C-6F55-4312-A625-BF1CFDA15AAD}">
      <dgm:prSet/>
      <dgm:spPr/>
      <dgm:t>
        <a:bodyPr/>
        <a:lstStyle/>
        <a:p>
          <a:endParaRPr lang="en-MY" sz="1600"/>
        </a:p>
      </dgm:t>
    </dgm:pt>
    <dgm:pt modelId="{2DEDDA0F-FEA0-4E19-B7E0-85EE0F9E72E7}" type="sibTrans" cxnId="{9DEEDC2C-6F55-4312-A625-BF1CFDA15AAD}">
      <dgm:prSet/>
      <dgm:spPr/>
      <dgm:t>
        <a:bodyPr/>
        <a:lstStyle/>
        <a:p>
          <a:endParaRPr lang="en-MY" sz="1600"/>
        </a:p>
      </dgm:t>
    </dgm:pt>
    <dgm:pt modelId="{AFD53131-4DCE-40F8-9223-A2D84A82D8FF}">
      <dgm:prSet phldrT="[Text]" custT="1"/>
      <dgm:spPr/>
      <dgm:t>
        <a:bodyPr/>
        <a:lstStyle/>
        <a:p>
          <a:r>
            <a:rPr lang="en-US" sz="3200" dirty="0">
              <a:latin typeface="Aharoni" panose="02010803020104030203" pitchFamily="2" charset="-79"/>
              <a:cs typeface="Aharoni" panose="02010803020104030203" pitchFamily="2" charset="-79"/>
            </a:rPr>
            <a:t>Bab 3</a:t>
          </a:r>
        </a:p>
        <a:p>
          <a:r>
            <a:rPr lang="en-US" sz="2400" dirty="0" err="1">
              <a:latin typeface="Aharoni" panose="02010803020104030203" pitchFamily="2" charset="-79"/>
              <a:cs typeface="Aharoni" panose="02010803020104030203" pitchFamily="2" charset="-79"/>
            </a:rPr>
            <a:t>Metodology</a:t>
          </a:r>
          <a:endParaRPr lang="en-MY" sz="2400" dirty="0">
            <a:latin typeface="Aharoni" panose="02010803020104030203" pitchFamily="2" charset="-79"/>
            <a:cs typeface="Aharoni" panose="02010803020104030203" pitchFamily="2" charset="-79"/>
          </a:endParaRPr>
        </a:p>
      </dgm:t>
    </dgm:pt>
    <dgm:pt modelId="{500C88F8-33AF-4F0D-9FB4-8F710F7F2AEB}" type="parTrans" cxnId="{420DC6DC-B64B-4E9E-8566-7E8492A6FC88}">
      <dgm:prSet/>
      <dgm:spPr/>
      <dgm:t>
        <a:bodyPr/>
        <a:lstStyle/>
        <a:p>
          <a:endParaRPr lang="en-MY" sz="1600"/>
        </a:p>
      </dgm:t>
    </dgm:pt>
    <dgm:pt modelId="{A31CCC7F-4B92-46DC-8796-6D96E4ADEE80}" type="sibTrans" cxnId="{420DC6DC-B64B-4E9E-8566-7E8492A6FC88}">
      <dgm:prSet/>
      <dgm:spPr/>
      <dgm:t>
        <a:bodyPr/>
        <a:lstStyle/>
        <a:p>
          <a:endParaRPr lang="en-MY" sz="1600"/>
        </a:p>
      </dgm:t>
    </dgm:pt>
    <dgm:pt modelId="{2C306245-DF63-465D-98AA-694190773F32}">
      <dgm:prSet phldrT="[Text]" custT="1"/>
      <dgm:spPr/>
      <dgm:t>
        <a:bodyPr/>
        <a:lstStyle/>
        <a:p>
          <a:r>
            <a:rPr lang="en-US" sz="3200" dirty="0">
              <a:latin typeface="Aharoni" panose="02010803020104030203" pitchFamily="2" charset="-79"/>
              <a:cs typeface="Aharoni" panose="02010803020104030203" pitchFamily="2" charset="-79"/>
            </a:rPr>
            <a:t>Bab 4</a:t>
          </a:r>
        </a:p>
        <a:p>
          <a:r>
            <a:rPr lang="en-US" sz="2400" dirty="0" err="1">
              <a:latin typeface="Aharoni" panose="02010803020104030203" pitchFamily="2" charset="-79"/>
              <a:cs typeface="Aharoni" panose="02010803020104030203" pitchFamily="2" charset="-79"/>
            </a:rPr>
            <a:t>Rujukan</a:t>
          </a:r>
          <a:r>
            <a:rPr lang="en-US" sz="2400" dirty="0">
              <a:latin typeface="Aharoni" panose="02010803020104030203" pitchFamily="2" charset="-79"/>
              <a:cs typeface="Aharoni" panose="02010803020104030203" pitchFamily="2" charset="-79"/>
            </a:rPr>
            <a:t> / Lampiran</a:t>
          </a:r>
          <a:endParaRPr lang="en-MY" sz="2400" dirty="0">
            <a:latin typeface="Aharoni" panose="02010803020104030203" pitchFamily="2" charset="-79"/>
            <a:cs typeface="Aharoni" panose="02010803020104030203" pitchFamily="2" charset="-79"/>
          </a:endParaRPr>
        </a:p>
      </dgm:t>
    </dgm:pt>
    <dgm:pt modelId="{C35709DB-D8FC-45ED-BEBD-6E9EBD89C629}" type="parTrans" cxnId="{1BFFD53E-6F69-444F-9030-637196493BE2}">
      <dgm:prSet/>
      <dgm:spPr/>
      <dgm:t>
        <a:bodyPr/>
        <a:lstStyle/>
        <a:p>
          <a:endParaRPr lang="en-MY" sz="1600"/>
        </a:p>
      </dgm:t>
    </dgm:pt>
    <dgm:pt modelId="{2ED0AC04-BC03-4FBF-B91B-237D5BA94D80}" type="sibTrans" cxnId="{1BFFD53E-6F69-444F-9030-637196493BE2}">
      <dgm:prSet/>
      <dgm:spPr/>
      <dgm:t>
        <a:bodyPr/>
        <a:lstStyle/>
        <a:p>
          <a:endParaRPr lang="en-MY" sz="1600"/>
        </a:p>
      </dgm:t>
    </dgm:pt>
    <dgm:pt modelId="{A5BF9ED8-C8B8-4A9B-A916-F1A5CDAF3C0C}" type="pres">
      <dgm:prSet presAssocID="{E2DF6AF3-5397-48B8-8B69-F0345815C8A8}" presName="Name0" presStyleCnt="0">
        <dgm:presLayoutVars>
          <dgm:chMax val="11"/>
          <dgm:chPref val="11"/>
          <dgm:dir/>
          <dgm:resizeHandles/>
        </dgm:presLayoutVars>
      </dgm:prSet>
      <dgm:spPr/>
    </dgm:pt>
    <dgm:pt modelId="{8E649665-D97A-4767-9137-56E12F9F1B10}" type="pres">
      <dgm:prSet presAssocID="{2C306245-DF63-465D-98AA-694190773F32}" presName="Accent4" presStyleCnt="0"/>
      <dgm:spPr/>
    </dgm:pt>
    <dgm:pt modelId="{4489B720-1774-4704-8449-2A048A93AFCA}" type="pres">
      <dgm:prSet presAssocID="{2C306245-DF63-465D-98AA-694190773F32}" presName="Accent" presStyleLbl="node1" presStyleIdx="0" presStyleCnt="4"/>
      <dgm:spPr/>
    </dgm:pt>
    <dgm:pt modelId="{530A38C7-5846-4F21-9AD1-B3582B244037}" type="pres">
      <dgm:prSet presAssocID="{2C306245-DF63-465D-98AA-694190773F32}" presName="ParentBackground4" presStyleCnt="0"/>
      <dgm:spPr/>
    </dgm:pt>
    <dgm:pt modelId="{45756200-8FB2-4287-B246-8B8FD61A7D58}" type="pres">
      <dgm:prSet presAssocID="{2C306245-DF63-465D-98AA-694190773F32}" presName="ParentBackground" presStyleLbl="fgAcc1" presStyleIdx="0" presStyleCnt="4"/>
      <dgm:spPr/>
    </dgm:pt>
    <dgm:pt modelId="{726080C3-D24A-4C38-B34B-1CA305AF4295}" type="pres">
      <dgm:prSet presAssocID="{2C306245-DF63-465D-98AA-694190773F32}" presName="Parent4" presStyleLbl="revTx" presStyleIdx="0" presStyleCnt="0">
        <dgm:presLayoutVars>
          <dgm:chMax val="1"/>
          <dgm:chPref val="1"/>
          <dgm:bulletEnabled val="1"/>
        </dgm:presLayoutVars>
      </dgm:prSet>
      <dgm:spPr/>
    </dgm:pt>
    <dgm:pt modelId="{374332D1-8BE8-477D-9299-868B0C869818}" type="pres">
      <dgm:prSet presAssocID="{AFD53131-4DCE-40F8-9223-A2D84A82D8FF}" presName="Accent3" presStyleCnt="0"/>
      <dgm:spPr/>
    </dgm:pt>
    <dgm:pt modelId="{26277812-4316-4881-8933-0A8BA6EAF706}" type="pres">
      <dgm:prSet presAssocID="{AFD53131-4DCE-40F8-9223-A2D84A82D8FF}" presName="Accent" presStyleLbl="node1" presStyleIdx="1" presStyleCnt="4"/>
      <dgm:spPr/>
    </dgm:pt>
    <dgm:pt modelId="{8D253141-74B6-4CB4-A8AD-49FFB4966674}" type="pres">
      <dgm:prSet presAssocID="{AFD53131-4DCE-40F8-9223-A2D84A82D8FF}" presName="ParentBackground3" presStyleCnt="0"/>
      <dgm:spPr/>
    </dgm:pt>
    <dgm:pt modelId="{3223E475-E55F-4480-88F5-9B339032D809}" type="pres">
      <dgm:prSet presAssocID="{AFD53131-4DCE-40F8-9223-A2D84A82D8FF}" presName="ParentBackground" presStyleLbl="fgAcc1" presStyleIdx="1" presStyleCnt="4"/>
      <dgm:spPr/>
    </dgm:pt>
    <dgm:pt modelId="{48BA7595-9CF5-43A8-864C-3C15BFD99309}" type="pres">
      <dgm:prSet presAssocID="{AFD53131-4DCE-40F8-9223-A2D84A82D8FF}" presName="Parent3" presStyleLbl="revTx" presStyleIdx="0" presStyleCnt="0">
        <dgm:presLayoutVars>
          <dgm:chMax val="1"/>
          <dgm:chPref val="1"/>
          <dgm:bulletEnabled val="1"/>
        </dgm:presLayoutVars>
      </dgm:prSet>
      <dgm:spPr/>
    </dgm:pt>
    <dgm:pt modelId="{CE25793C-B82B-4A4E-9008-42E8B9345D4A}" type="pres">
      <dgm:prSet presAssocID="{E9FA294A-9C46-42DF-B969-01D5A7A7D08A}" presName="Accent2" presStyleCnt="0"/>
      <dgm:spPr/>
    </dgm:pt>
    <dgm:pt modelId="{198F20B3-CFF3-46E6-BC97-BCEA58B0B3F6}" type="pres">
      <dgm:prSet presAssocID="{E9FA294A-9C46-42DF-B969-01D5A7A7D08A}" presName="Accent" presStyleLbl="node1" presStyleIdx="2" presStyleCnt="4"/>
      <dgm:spPr/>
    </dgm:pt>
    <dgm:pt modelId="{BA3E3A58-A386-4B89-96C7-E83FF80A8E12}" type="pres">
      <dgm:prSet presAssocID="{E9FA294A-9C46-42DF-B969-01D5A7A7D08A}" presName="ParentBackground2" presStyleCnt="0"/>
      <dgm:spPr/>
    </dgm:pt>
    <dgm:pt modelId="{B3980E2D-8BF2-40D7-9CD1-62109E5172F5}" type="pres">
      <dgm:prSet presAssocID="{E9FA294A-9C46-42DF-B969-01D5A7A7D08A}" presName="ParentBackground" presStyleLbl="fgAcc1" presStyleIdx="2" presStyleCnt="4"/>
      <dgm:spPr/>
    </dgm:pt>
    <dgm:pt modelId="{E7FD06FD-871E-4FDA-8E2F-5FE77E40B13B}" type="pres">
      <dgm:prSet presAssocID="{E9FA294A-9C46-42DF-B969-01D5A7A7D08A}" presName="Parent2" presStyleLbl="revTx" presStyleIdx="0" presStyleCnt="0">
        <dgm:presLayoutVars>
          <dgm:chMax val="1"/>
          <dgm:chPref val="1"/>
          <dgm:bulletEnabled val="1"/>
        </dgm:presLayoutVars>
      </dgm:prSet>
      <dgm:spPr/>
    </dgm:pt>
    <dgm:pt modelId="{5B6718C9-2D19-4758-BF23-FF6DD0A4F5DE}" type="pres">
      <dgm:prSet presAssocID="{5E874124-FE61-407C-94A8-317314D7A0D2}" presName="Accent1" presStyleCnt="0"/>
      <dgm:spPr/>
    </dgm:pt>
    <dgm:pt modelId="{87B1147D-3981-4459-A6E9-7E3B70A9CE88}" type="pres">
      <dgm:prSet presAssocID="{5E874124-FE61-407C-94A8-317314D7A0D2}" presName="Accent" presStyleLbl="node1" presStyleIdx="3" presStyleCnt="4"/>
      <dgm:spPr/>
    </dgm:pt>
    <dgm:pt modelId="{1BEC8062-63C9-4F59-977D-AC6377B7BB18}" type="pres">
      <dgm:prSet presAssocID="{5E874124-FE61-407C-94A8-317314D7A0D2}" presName="ParentBackground1" presStyleCnt="0"/>
      <dgm:spPr/>
    </dgm:pt>
    <dgm:pt modelId="{E173046C-DC5C-4645-91BC-F43F0192C559}" type="pres">
      <dgm:prSet presAssocID="{5E874124-FE61-407C-94A8-317314D7A0D2}" presName="ParentBackground" presStyleLbl="fgAcc1" presStyleIdx="3" presStyleCnt="4"/>
      <dgm:spPr/>
    </dgm:pt>
    <dgm:pt modelId="{1CC3ECD9-9444-475F-88D5-B432B4D51E6D}" type="pres">
      <dgm:prSet presAssocID="{5E874124-FE61-407C-94A8-317314D7A0D2}" presName="Parent1" presStyleLbl="revTx" presStyleIdx="0" presStyleCnt="0">
        <dgm:presLayoutVars>
          <dgm:chMax val="1"/>
          <dgm:chPref val="1"/>
          <dgm:bulletEnabled val="1"/>
        </dgm:presLayoutVars>
      </dgm:prSet>
      <dgm:spPr/>
    </dgm:pt>
  </dgm:ptLst>
  <dgm:cxnLst>
    <dgm:cxn modelId="{106B5E17-2CC7-4535-8579-C3346BDF2E39}" type="presOf" srcId="{AFD53131-4DCE-40F8-9223-A2D84A82D8FF}" destId="{48BA7595-9CF5-43A8-864C-3C15BFD99309}" srcOrd="1" destOrd="0" presId="urn:microsoft.com/office/officeart/2011/layout/CircleProcess"/>
    <dgm:cxn modelId="{9DEEDC2C-6F55-4312-A625-BF1CFDA15AAD}" srcId="{E2DF6AF3-5397-48B8-8B69-F0345815C8A8}" destId="{E9FA294A-9C46-42DF-B969-01D5A7A7D08A}" srcOrd="1" destOrd="0" parTransId="{A36A1D9B-7654-424D-8761-6D8A6810618B}" sibTransId="{2DEDDA0F-FEA0-4E19-B7E0-85EE0F9E72E7}"/>
    <dgm:cxn modelId="{9FB5183B-EC89-44A5-90A1-F121EB1B305F}" type="presOf" srcId="{E9FA294A-9C46-42DF-B969-01D5A7A7D08A}" destId="{E7FD06FD-871E-4FDA-8E2F-5FE77E40B13B}" srcOrd="1" destOrd="0" presId="urn:microsoft.com/office/officeart/2011/layout/CircleProcess"/>
    <dgm:cxn modelId="{1BFFD53E-6F69-444F-9030-637196493BE2}" srcId="{E2DF6AF3-5397-48B8-8B69-F0345815C8A8}" destId="{2C306245-DF63-465D-98AA-694190773F32}" srcOrd="3" destOrd="0" parTransId="{C35709DB-D8FC-45ED-BEBD-6E9EBD89C629}" sibTransId="{2ED0AC04-BC03-4FBF-B91B-237D5BA94D80}"/>
    <dgm:cxn modelId="{BB88EC5F-BA2F-4277-A699-DBF81F473F94}" srcId="{E2DF6AF3-5397-48B8-8B69-F0345815C8A8}" destId="{5E874124-FE61-407C-94A8-317314D7A0D2}" srcOrd="0" destOrd="0" parTransId="{6BE83B6E-B211-45A5-B9F8-2F69E1B6B1FE}" sibTransId="{16EC0CB0-2C18-4683-AF48-C805E322B431}"/>
    <dgm:cxn modelId="{A30CF95A-E5E7-4710-86D9-C19A393F5A84}" type="presOf" srcId="{AFD53131-4DCE-40F8-9223-A2D84A82D8FF}" destId="{3223E475-E55F-4480-88F5-9B339032D809}" srcOrd="0" destOrd="0" presId="urn:microsoft.com/office/officeart/2011/layout/CircleProcess"/>
    <dgm:cxn modelId="{066397C5-9758-4F92-A5F5-986546482B7E}" type="presOf" srcId="{2C306245-DF63-465D-98AA-694190773F32}" destId="{726080C3-D24A-4C38-B34B-1CA305AF4295}" srcOrd="1" destOrd="0" presId="urn:microsoft.com/office/officeart/2011/layout/CircleProcess"/>
    <dgm:cxn modelId="{560104CC-3CEB-4F2C-A406-3A7CD140206D}" type="presOf" srcId="{E2DF6AF3-5397-48B8-8B69-F0345815C8A8}" destId="{A5BF9ED8-C8B8-4A9B-A916-F1A5CDAF3C0C}" srcOrd="0" destOrd="0" presId="urn:microsoft.com/office/officeart/2011/layout/CircleProcess"/>
    <dgm:cxn modelId="{37083CD6-B189-4901-B573-D1D05A584E7C}" type="presOf" srcId="{2C306245-DF63-465D-98AA-694190773F32}" destId="{45756200-8FB2-4287-B246-8B8FD61A7D58}" srcOrd="0" destOrd="0" presId="urn:microsoft.com/office/officeart/2011/layout/CircleProcess"/>
    <dgm:cxn modelId="{591459D6-32E5-40D8-9944-B1450FBCDAB9}" type="presOf" srcId="{5E874124-FE61-407C-94A8-317314D7A0D2}" destId="{E173046C-DC5C-4645-91BC-F43F0192C559}" srcOrd="0" destOrd="0" presId="urn:microsoft.com/office/officeart/2011/layout/CircleProcess"/>
    <dgm:cxn modelId="{77FA6FD7-A376-431B-810C-2E42635C8D9D}" type="presOf" srcId="{E9FA294A-9C46-42DF-B969-01D5A7A7D08A}" destId="{B3980E2D-8BF2-40D7-9CD1-62109E5172F5}" srcOrd="0" destOrd="0" presId="urn:microsoft.com/office/officeart/2011/layout/CircleProcess"/>
    <dgm:cxn modelId="{420DC6DC-B64B-4E9E-8566-7E8492A6FC88}" srcId="{E2DF6AF3-5397-48B8-8B69-F0345815C8A8}" destId="{AFD53131-4DCE-40F8-9223-A2D84A82D8FF}" srcOrd="2" destOrd="0" parTransId="{500C88F8-33AF-4F0D-9FB4-8F710F7F2AEB}" sibTransId="{A31CCC7F-4B92-46DC-8796-6D96E4ADEE80}"/>
    <dgm:cxn modelId="{DC1163E9-1AE3-4DC4-AB8F-A934013C9DCD}" type="presOf" srcId="{5E874124-FE61-407C-94A8-317314D7A0D2}" destId="{1CC3ECD9-9444-475F-88D5-B432B4D51E6D}" srcOrd="1" destOrd="0" presId="urn:microsoft.com/office/officeart/2011/layout/CircleProcess"/>
    <dgm:cxn modelId="{BC5EA0CE-6E30-4EA8-B06C-CC32E63044C3}" type="presParOf" srcId="{A5BF9ED8-C8B8-4A9B-A916-F1A5CDAF3C0C}" destId="{8E649665-D97A-4767-9137-56E12F9F1B10}" srcOrd="0" destOrd="0" presId="urn:microsoft.com/office/officeart/2011/layout/CircleProcess"/>
    <dgm:cxn modelId="{AFD8F2F5-893D-482F-B386-B32652A623D0}" type="presParOf" srcId="{8E649665-D97A-4767-9137-56E12F9F1B10}" destId="{4489B720-1774-4704-8449-2A048A93AFCA}" srcOrd="0" destOrd="0" presId="urn:microsoft.com/office/officeart/2011/layout/CircleProcess"/>
    <dgm:cxn modelId="{D7A17C96-62B6-4A82-AB75-5391895A371B}" type="presParOf" srcId="{A5BF9ED8-C8B8-4A9B-A916-F1A5CDAF3C0C}" destId="{530A38C7-5846-4F21-9AD1-B3582B244037}" srcOrd="1" destOrd="0" presId="urn:microsoft.com/office/officeart/2011/layout/CircleProcess"/>
    <dgm:cxn modelId="{EC20A8D7-E3E7-4E30-89F0-33481D90D0C0}" type="presParOf" srcId="{530A38C7-5846-4F21-9AD1-B3582B244037}" destId="{45756200-8FB2-4287-B246-8B8FD61A7D58}" srcOrd="0" destOrd="0" presId="urn:microsoft.com/office/officeart/2011/layout/CircleProcess"/>
    <dgm:cxn modelId="{7B2C214E-0E40-4DB5-A05D-5895F6C3522C}" type="presParOf" srcId="{A5BF9ED8-C8B8-4A9B-A916-F1A5CDAF3C0C}" destId="{726080C3-D24A-4C38-B34B-1CA305AF4295}" srcOrd="2" destOrd="0" presId="urn:microsoft.com/office/officeart/2011/layout/CircleProcess"/>
    <dgm:cxn modelId="{745377C8-A8E7-4470-B954-4B4074BF9BD4}" type="presParOf" srcId="{A5BF9ED8-C8B8-4A9B-A916-F1A5CDAF3C0C}" destId="{374332D1-8BE8-477D-9299-868B0C869818}" srcOrd="3" destOrd="0" presId="urn:microsoft.com/office/officeart/2011/layout/CircleProcess"/>
    <dgm:cxn modelId="{5E6842A5-08E6-4EB8-AE0F-FF87328DABC3}" type="presParOf" srcId="{374332D1-8BE8-477D-9299-868B0C869818}" destId="{26277812-4316-4881-8933-0A8BA6EAF706}" srcOrd="0" destOrd="0" presId="urn:microsoft.com/office/officeart/2011/layout/CircleProcess"/>
    <dgm:cxn modelId="{9BD57B4E-4603-41DC-8A36-610084631FF6}" type="presParOf" srcId="{A5BF9ED8-C8B8-4A9B-A916-F1A5CDAF3C0C}" destId="{8D253141-74B6-4CB4-A8AD-49FFB4966674}" srcOrd="4" destOrd="0" presId="urn:microsoft.com/office/officeart/2011/layout/CircleProcess"/>
    <dgm:cxn modelId="{6F027F09-F893-4A70-BB5D-F2E71259BA6A}" type="presParOf" srcId="{8D253141-74B6-4CB4-A8AD-49FFB4966674}" destId="{3223E475-E55F-4480-88F5-9B339032D809}" srcOrd="0" destOrd="0" presId="urn:microsoft.com/office/officeart/2011/layout/CircleProcess"/>
    <dgm:cxn modelId="{D2E0D46E-42E3-4913-A51F-C7EA2EA1DEDD}" type="presParOf" srcId="{A5BF9ED8-C8B8-4A9B-A916-F1A5CDAF3C0C}" destId="{48BA7595-9CF5-43A8-864C-3C15BFD99309}" srcOrd="5" destOrd="0" presId="urn:microsoft.com/office/officeart/2011/layout/CircleProcess"/>
    <dgm:cxn modelId="{CC8E1B95-B7FE-4244-9E01-78FD6A5C0105}" type="presParOf" srcId="{A5BF9ED8-C8B8-4A9B-A916-F1A5CDAF3C0C}" destId="{CE25793C-B82B-4A4E-9008-42E8B9345D4A}" srcOrd="6" destOrd="0" presId="urn:microsoft.com/office/officeart/2011/layout/CircleProcess"/>
    <dgm:cxn modelId="{5EE8D5CE-B98C-46A7-811B-BD3C887B17F3}" type="presParOf" srcId="{CE25793C-B82B-4A4E-9008-42E8B9345D4A}" destId="{198F20B3-CFF3-46E6-BC97-BCEA58B0B3F6}" srcOrd="0" destOrd="0" presId="urn:microsoft.com/office/officeart/2011/layout/CircleProcess"/>
    <dgm:cxn modelId="{C4E423BE-1C45-45CD-9423-DD58F5BFD22E}" type="presParOf" srcId="{A5BF9ED8-C8B8-4A9B-A916-F1A5CDAF3C0C}" destId="{BA3E3A58-A386-4B89-96C7-E83FF80A8E12}" srcOrd="7" destOrd="0" presId="urn:microsoft.com/office/officeart/2011/layout/CircleProcess"/>
    <dgm:cxn modelId="{FD7E2742-3886-4F65-B088-E3B3FD93600C}" type="presParOf" srcId="{BA3E3A58-A386-4B89-96C7-E83FF80A8E12}" destId="{B3980E2D-8BF2-40D7-9CD1-62109E5172F5}" srcOrd="0" destOrd="0" presId="urn:microsoft.com/office/officeart/2011/layout/CircleProcess"/>
    <dgm:cxn modelId="{485C0AAC-88F0-4C02-8579-C713537A3DA7}" type="presParOf" srcId="{A5BF9ED8-C8B8-4A9B-A916-F1A5CDAF3C0C}" destId="{E7FD06FD-871E-4FDA-8E2F-5FE77E40B13B}" srcOrd="8" destOrd="0" presId="urn:microsoft.com/office/officeart/2011/layout/CircleProcess"/>
    <dgm:cxn modelId="{17B03EE2-FB64-4A07-A8DA-C121F056E849}" type="presParOf" srcId="{A5BF9ED8-C8B8-4A9B-A916-F1A5CDAF3C0C}" destId="{5B6718C9-2D19-4758-BF23-FF6DD0A4F5DE}" srcOrd="9" destOrd="0" presId="urn:microsoft.com/office/officeart/2011/layout/CircleProcess"/>
    <dgm:cxn modelId="{C3B5246F-FB17-4BE2-9F2B-5B5B60582E93}" type="presParOf" srcId="{5B6718C9-2D19-4758-BF23-FF6DD0A4F5DE}" destId="{87B1147D-3981-4459-A6E9-7E3B70A9CE88}" srcOrd="0" destOrd="0" presId="urn:microsoft.com/office/officeart/2011/layout/CircleProcess"/>
    <dgm:cxn modelId="{8608F541-3F9B-436C-9371-CD18B3CDB06C}" type="presParOf" srcId="{A5BF9ED8-C8B8-4A9B-A916-F1A5CDAF3C0C}" destId="{1BEC8062-63C9-4F59-977D-AC6377B7BB18}" srcOrd="10" destOrd="0" presId="urn:microsoft.com/office/officeart/2011/layout/CircleProcess"/>
    <dgm:cxn modelId="{F269E4A4-6EEE-4491-93CD-87F1889EF9AC}" type="presParOf" srcId="{1BEC8062-63C9-4F59-977D-AC6377B7BB18}" destId="{E173046C-DC5C-4645-91BC-F43F0192C559}" srcOrd="0" destOrd="0" presId="urn:microsoft.com/office/officeart/2011/layout/CircleProcess"/>
    <dgm:cxn modelId="{82FCA5CD-E5B4-490F-95DB-467027B225B5}" type="presParOf" srcId="{A5BF9ED8-C8B8-4A9B-A916-F1A5CDAF3C0C}" destId="{1CC3ECD9-9444-475F-88D5-B432B4D51E6D}" srcOrd="11" destOrd="0" presId="urn:microsoft.com/office/officeart/2011/layout/Circle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DE9383-0D85-4A2F-BCA1-359F3E54181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MY"/>
        </a:p>
      </dgm:t>
    </dgm:pt>
    <dgm:pt modelId="{F891CFF3-0552-48B9-8DEC-C3C485ED53B3}">
      <dgm:prSet phldrT="[Text]"/>
      <dgm:spPr/>
      <dgm:t>
        <a:bodyPr/>
        <a:lstStyle/>
        <a:p>
          <a:r>
            <a:rPr lang="en-US" dirty="0" err="1"/>
            <a:t>Kaedah</a:t>
          </a:r>
          <a:r>
            <a:rPr lang="en-US" dirty="0"/>
            <a:t>/ </a:t>
          </a:r>
          <a:r>
            <a:rPr lang="en-US" dirty="0" err="1"/>
            <a:t>Prosedur</a:t>
          </a:r>
          <a:r>
            <a:rPr lang="en-US" dirty="0"/>
            <a:t>/ Teknik </a:t>
          </a:r>
          <a:r>
            <a:rPr lang="en-US" dirty="0" err="1"/>
            <a:t>Penghasilan</a:t>
          </a:r>
          <a:r>
            <a:rPr lang="en-US" dirty="0"/>
            <a:t> </a:t>
          </a:r>
          <a:r>
            <a:rPr lang="en-US" dirty="0" err="1"/>
            <a:t>Projek</a:t>
          </a:r>
          <a:endParaRPr lang="en-MY" dirty="0"/>
        </a:p>
      </dgm:t>
    </dgm:pt>
    <dgm:pt modelId="{FD4BDCCC-82D4-49EE-8269-207F9FF19B2A}" type="parTrans" cxnId="{51E1A5C0-055F-4B23-89CC-65AEF5EB717A}">
      <dgm:prSet/>
      <dgm:spPr/>
      <dgm:t>
        <a:bodyPr/>
        <a:lstStyle/>
        <a:p>
          <a:endParaRPr lang="en-MY"/>
        </a:p>
      </dgm:t>
    </dgm:pt>
    <dgm:pt modelId="{06AE160E-E72C-4350-AF3C-B654BA839487}" type="sibTrans" cxnId="{51E1A5C0-055F-4B23-89CC-65AEF5EB717A}">
      <dgm:prSet/>
      <dgm:spPr/>
      <dgm:t>
        <a:bodyPr/>
        <a:lstStyle/>
        <a:p>
          <a:endParaRPr lang="en-MY"/>
        </a:p>
      </dgm:t>
    </dgm:pt>
    <dgm:pt modelId="{12CB1896-1D55-462F-8361-B8FD3E2057BA}">
      <dgm:prSet phldrT="[Text]"/>
      <dgm:spPr/>
      <dgm:t>
        <a:bodyPr/>
        <a:lstStyle/>
        <a:p>
          <a:r>
            <a:rPr lang="en-US" dirty="0" err="1"/>
            <a:t>Bahan</a:t>
          </a:r>
          <a:r>
            <a:rPr lang="en-US" dirty="0"/>
            <a:t> dan </a:t>
          </a:r>
          <a:r>
            <a:rPr lang="en-US" dirty="0" err="1"/>
            <a:t>Peralatan</a:t>
          </a:r>
          <a:endParaRPr lang="en-MY" dirty="0"/>
        </a:p>
      </dgm:t>
    </dgm:pt>
    <dgm:pt modelId="{25AB53C8-2533-49A7-BBB4-8DBCF3EDEE0D}" type="parTrans" cxnId="{CB1D1F81-BA84-44CF-B8AD-FC66515284EF}">
      <dgm:prSet/>
      <dgm:spPr/>
      <dgm:t>
        <a:bodyPr/>
        <a:lstStyle/>
        <a:p>
          <a:endParaRPr lang="en-MY"/>
        </a:p>
      </dgm:t>
    </dgm:pt>
    <dgm:pt modelId="{B58FB474-5E41-4E3C-A2DC-AC5111E5A268}" type="sibTrans" cxnId="{CB1D1F81-BA84-44CF-B8AD-FC66515284EF}">
      <dgm:prSet/>
      <dgm:spPr/>
      <dgm:t>
        <a:bodyPr/>
        <a:lstStyle/>
        <a:p>
          <a:endParaRPr lang="en-MY"/>
        </a:p>
      </dgm:t>
    </dgm:pt>
    <dgm:pt modelId="{125D4B83-42A3-40B4-9A47-783A04341A6F}">
      <dgm:prSet phldrT="[Text]"/>
      <dgm:spPr/>
      <dgm:t>
        <a:bodyPr/>
        <a:lstStyle/>
        <a:p>
          <a:r>
            <a:rPr lang="en-US" dirty="0" err="1"/>
            <a:t>Kaedah</a:t>
          </a:r>
          <a:r>
            <a:rPr lang="en-US" dirty="0"/>
            <a:t> </a:t>
          </a:r>
          <a:r>
            <a:rPr lang="en-US" dirty="0" err="1"/>
            <a:t>Analisis</a:t>
          </a:r>
          <a:r>
            <a:rPr lang="en-US" dirty="0"/>
            <a:t> Data</a:t>
          </a:r>
          <a:endParaRPr lang="en-MY" dirty="0"/>
        </a:p>
      </dgm:t>
    </dgm:pt>
    <dgm:pt modelId="{3A0FBC3B-1CDA-4C7F-BCD0-87340BBC33C3}" type="parTrans" cxnId="{6B9E440A-EEA7-4CE6-AC04-29DBA50BEBCB}">
      <dgm:prSet/>
      <dgm:spPr/>
      <dgm:t>
        <a:bodyPr/>
        <a:lstStyle/>
        <a:p>
          <a:endParaRPr lang="en-MY"/>
        </a:p>
      </dgm:t>
    </dgm:pt>
    <dgm:pt modelId="{138AE36D-B746-40A3-9210-7A56C7150579}" type="sibTrans" cxnId="{6B9E440A-EEA7-4CE6-AC04-29DBA50BEBCB}">
      <dgm:prSet/>
      <dgm:spPr/>
      <dgm:t>
        <a:bodyPr/>
        <a:lstStyle/>
        <a:p>
          <a:endParaRPr lang="en-MY"/>
        </a:p>
      </dgm:t>
    </dgm:pt>
    <dgm:pt modelId="{F5B44E27-644F-46C7-AF04-0C73DE3684D3}" type="pres">
      <dgm:prSet presAssocID="{70DE9383-0D85-4A2F-BCA1-359F3E541819}" presName="Name0" presStyleCnt="0">
        <dgm:presLayoutVars>
          <dgm:chMax val="11"/>
          <dgm:chPref val="11"/>
          <dgm:dir/>
          <dgm:resizeHandles/>
        </dgm:presLayoutVars>
      </dgm:prSet>
      <dgm:spPr/>
    </dgm:pt>
    <dgm:pt modelId="{7E939656-4DB7-47E2-8FE9-0F9CD8F85A86}" type="pres">
      <dgm:prSet presAssocID="{125D4B83-42A3-40B4-9A47-783A04341A6F}" presName="Accent3" presStyleCnt="0"/>
      <dgm:spPr/>
    </dgm:pt>
    <dgm:pt modelId="{FCD8ECA2-E597-45B2-95EA-45D705B2220B}" type="pres">
      <dgm:prSet presAssocID="{125D4B83-42A3-40B4-9A47-783A04341A6F}" presName="Accent" presStyleLbl="node1" presStyleIdx="0" presStyleCnt="3"/>
      <dgm:spPr/>
    </dgm:pt>
    <dgm:pt modelId="{3221BFB3-E4EF-41F6-81AC-EE896D22E26D}" type="pres">
      <dgm:prSet presAssocID="{125D4B83-42A3-40B4-9A47-783A04341A6F}" presName="ParentBackground3" presStyleCnt="0"/>
      <dgm:spPr/>
    </dgm:pt>
    <dgm:pt modelId="{452AA096-10E0-48DF-A4EB-668F33C15FF6}" type="pres">
      <dgm:prSet presAssocID="{125D4B83-42A3-40B4-9A47-783A04341A6F}" presName="ParentBackground" presStyleLbl="fgAcc1" presStyleIdx="0" presStyleCnt="3"/>
      <dgm:spPr/>
    </dgm:pt>
    <dgm:pt modelId="{7C9147FC-BBA8-4F33-9C62-810B471343A4}" type="pres">
      <dgm:prSet presAssocID="{125D4B83-42A3-40B4-9A47-783A04341A6F}" presName="Parent3" presStyleLbl="revTx" presStyleIdx="0" presStyleCnt="0">
        <dgm:presLayoutVars>
          <dgm:chMax val="1"/>
          <dgm:chPref val="1"/>
          <dgm:bulletEnabled val="1"/>
        </dgm:presLayoutVars>
      </dgm:prSet>
      <dgm:spPr/>
    </dgm:pt>
    <dgm:pt modelId="{F62AE160-E027-4DA2-9B32-7996BBFCF51D}" type="pres">
      <dgm:prSet presAssocID="{12CB1896-1D55-462F-8361-B8FD3E2057BA}" presName="Accent2" presStyleCnt="0"/>
      <dgm:spPr/>
    </dgm:pt>
    <dgm:pt modelId="{B63DBB37-56FE-406A-A1F9-6FDDB62C160E}" type="pres">
      <dgm:prSet presAssocID="{12CB1896-1D55-462F-8361-B8FD3E2057BA}" presName="Accent" presStyleLbl="node1" presStyleIdx="1" presStyleCnt="3"/>
      <dgm:spPr/>
    </dgm:pt>
    <dgm:pt modelId="{22147792-B781-4A30-9230-C14E82AB3065}" type="pres">
      <dgm:prSet presAssocID="{12CB1896-1D55-462F-8361-B8FD3E2057BA}" presName="ParentBackground2" presStyleCnt="0"/>
      <dgm:spPr/>
    </dgm:pt>
    <dgm:pt modelId="{F009045E-87A7-4F3F-A9FD-4F584F544EBB}" type="pres">
      <dgm:prSet presAssocID="{12CB1896-1D55-462F-8361-B8FD3E2057BA}" presName="ParentBackground" presStyleLbl="fgAcc1" presStyleIdx="1" presStyleCnt="3"/>
      <dgm:spPr/>
    </dgm:pt>
    <dgm:pt modelId="{13EE43E5-DAD0-435C-A663-3C5366180ABE}" type="pres">
      <dgm:prSet presAssocID="{12CB1896-1D55-462F-8361-B8FD3E2057BA}" presName="Parent2" presStyleLbl="revTx" presStyleIdx="0" presStyleCnt="0">
        <dgm:presLayoutVars>
          <dgm:chMax val="1"/>
          <dgm:chPref val="1"/>
          <dgm:bulletEnabled val="1"/>
        </dgm:presLayoutVars>
      </dgm:prSet>
      <dgm:spPr/>
    </dgm:pt>
    <dgm:pt modelId="{31B8D1BE-1581-4888-8898-DA17D168EFCE}" type="pres">
      <dgm:prSet presAssocID="{F891CFF3-0552-48B9-8DEC-C3C485ED53B3}" presName="Accent1" presStyleCnt="0"/>
      <dgm:spPr/>
    </dgm:pt>
    <dgm:pt modelId="{BE9E4B97-9370-4CB0-94B8-577987AA80C4}" type="pres">
      <dgm:prSet presAssocID="{F891CFF3-0552-48B9-8DEC-C3C485ED53B3}" presName="Accent" presStyleLbl="node1" presStyleIdx="2" presStyleCnt="3"/>
      <dgm:spPr/>
    </dgm:pt>
    <dgm:pt modelId="{DD40E33C-2095-4893-B572-B4589C993D92}" type="pres">
      <dgm:prSet presAssocID="{F891CFF3-0552-48B9-8DEC-C3C485ED53B3}" presName="ParentBackground1" presStyleCnt="0"/>
      <dgm:spPr/>
    </dgm:pt>
    <dgm:pt modelId="{D83F44CE-BE0A-4CF8-BE82-C4460129445C}" type="pres">
      <dgm:prSet presAssocID="{F891CFF3-0552-48B9-8DEC-C3C485ED53B3}" presName="ParentBackground" presStyleLbl="fgAcc1" presStyleIdx="2" presStyleCnt="3"/>
      <dgm:spPr/>
    </dgm:pt>
    <dgm:pt modelId="{32E21BCD-EB87-4C1C-ABA9-2B7EA4835DC9}" type="pres">
      <dgm:prSet presAssocID="{F891CFF3-0552-48B9-8DEC-C3C485ED53B3}" presName="Parent1" presStyleLbl="revTx" presStyleIdx="0" presStyleCnt="0">
        <dgm:presLayoutVars>
          <dgm:chMax val="1"/>
          <dgm:chPref val="1"/>
          <dgm:bulletEnabled val="1"/>
        </dgm:presLayoutVars>
      </dgm:prSet>
      <dgm:spPr/>
    </dgm:pt>
  </dgm:ptLst>
  <dgm:cxnLst>
    <dgm:cxn modelId="{E67BBE07-3AEF-4E20-8BD3-3F3E1EF1A2F7}" type="presOf" srcId="{F891CFF3-0552-48B9-8DEC-C3C485ED53B3}" destId="{D83F44CE-BE0A-4CF8-BE82-C4460129445C}" srcOrd="0" destOrd="0" presId="urn:microsoft.com/office/officeart/2011/layout/CircleProcess"/>
    <dgm:cxn modelId="{6B9E440A-EEA7-4CE6-AC04-29DBA50BEBCB}" srcId="{70DE9383-0D85-4A2F-BCA1-359F3E541819}" destId="{125D4B83-42A3-40B4-9A47-783A04341A6F}" srcOrd="2" destOrd="0" parTransId="{3A0FBC3B-1CDA-4C7F-BCD0-87340BBC33C3}" sibTransId="{138AE36D-B746-40A3-9210-7A56C7150579}"/>
    <dgm:cxn modelId="{DD21861C-0ABE-4797-A460-0CE8E20301C9}" type="presOf" srcId="{125D4B83-42A3-40B4-9A47-783A04341A6F}" destId="{7C9147FC-BBA8-4F33-9C62-810B471343A4}" srcOrd="1" destOrd="0" presId="urn:microsoft.com/office/officeart/2011/layout/CircleProcess"/>
    <dgm:cxn modelId="{CB1D1F81-BA84-44CF-B8AD-FC66515284EF}" srcId="{70DE9383-0D85-4A2F-BCA1-359F3E541819}" destId="{12CB1896-1D55-462F-8361-B8FD3E2057BA}" srcOrd="1" destOrd="0" parTransId="{25AB53C8-2533-49A7-BBB4-8DBCF3EDEE0D}" sibTransId="{B58FB474-5E41-4E3C-A2DC-AC5111E5A268}"/>
    <dgm:cxn modelId="{D7467B96-3A23-4FF2-A7C4-6F747C672C94}" type="presOf" srcId="{12CB1896-1D55-462F-8361-B8FD3E2057BA}" destId="{13EE43E5-DAD0-435C-A663-3C5366180ABE}" srcOrd="1" destOrd="0" presId="urn:microsoft.com/office/officeart/2011/layout/CircleProcess"/>
    <dgm:cxn modelId="{4468549C-A49B-43D2-ADEA-53606735DE4C}" type="presOf" srcId="{125D4B83-42A3-40B4-9A47-783A04341A6F}" destId="{452AA096-10E0-48DF-A4EB-668F33C15FF6}" srcOrd="0" destOrd="0" presId="urn:microsoft.com/office/officeart/2011/layout/CircleProcess"/>
    <dgm:cxn modelId="{51E1A5C0-055F-4B23-89CC-65AEF5EB717A}" srcId="{70DE9383-0D85-4A2F-BCA1-359F3E541819}" destId="{F891CFF3-0552-48B9-8DEC-C3C485ED53B3}" srcOrd="0" destOrd="0" parTransId="{FD4BDCCC-82D4-49EE-8269-207F9FF19B2A}" sibTransId="{06AE160E-E72C-4350-AF3C-B654BA839487}"/>
    <dgm:cxn modelId="{0DB83FCF-1B30-40C2-8835-C17C18A6809A}" type="presOf" srcId="{70DE9383-0D85-4A2F-BCA1-359F3E541819}" destId="{F5B44E27-644F-46C7-AF04-0C73DE3684D3}" srcOrd="0" destOrd="0" presId="urn:microsoft.com/office/officeart/2011/layout/CircleProcess"/>
    <dgm:cxn modelId="{5A3259D1-8A87-4820-BC49-0D1603AEFAEC}" type="presOf" srcId="{12CB1896-1D55-462F-8361-B8FD3E2057BA}" destId="{F009045E-87A7-4F3F-A9FD-4F584F544EBB}" srcOrd="0" destOrd="0" presId="urn:microsoft.com/office/officeart/2011/layout/CircleProcess"/>
    <dgm:cxn modelId="{46EDF5ED-E808-41A4-A2F4-610B7B6324FF}" type="presOf" srcId="{F891CFF3-0552-48B9-8DEC-C3C485ED53B3}" destId="{32E21BCD-EB87-4C1C-ABA9-2B7EA4835DC9}" srcOrd="1" destOrd="0" presId="urn:microsoft.com/office/officeart/2011/layout/CircleProcess"/>
    <dgm:cxn modelId="{B5D7B60F-031C-473D-99F7-6B6067DFFB8A}" type="presParOf" srcId="{F5B44E27-644F-46C7-AF04-0C73DE3684D3}" destId="{7E939656-4DB7-47E2-8FE9-0F9CD8F85A86}" srcOrd="0" destOrd="0" presId="urn:microsoft.com/office/officeart/2011/layout/CircleProcess"/>
    <dgm:cxn modelId="{D632AFCA-1DCC-4217-B58F-571B99ACDE0F}" type="presParOf" srcId="{7E939656-4DB7-47E2-8FE9-0F9CD8F85A86}" destId="{FCD8ECA2-E597-45B2-95EA-45D705B2220B}" srcOrd="0" destOrd="0" presId="urn:microsoft.com/office/officeart/2011/layout/CircleProcess"/>
    <dgm:cxn modelId="{652D9565-9523-4B45-ADDF-23867A81576D}" type="presParOf" srcId="{F5B44E27-644F-46C7-AF04-0C73DE3684D3}" destId="{3221BFB3-E4EF-41F6-81AC-EE896D22E26D}" srcOrd="1" destOrd="0" presId="urn:microsoft.com/office/officeart/2011/layout/CircleProcess"/>
    <dgm:cxn modelId="{BA0E94F6-2C0B-4BA5-930A-4475B66D52D4}" type="presParOf" srcId="{3221BFB3-E4EF-41F6-81AC-EE896D22E26D}" destId="{452AA096-10E0-48DF-A4EB-668F33C15FF6}" srcOrd="0" destOrd="0" presId="urn:microsoft.com/office/officeart/2011/layout/CircleProcess"/>
    <dgm:cxn modelId="{58AFD2EA-2E2A-415D-9463-58C3AC24AF3F}" type="presParOf" srcId="{F5B44E27-644F-46C7-AF04-0C73DE3684D3}" destId="{7C9147FC-BBA8-4F33-9C62-810B471343A4}" srcOrd="2" destOrd="0" presId="urn:microsoft.com/office/officeart/2011/layout/CircleProcess"/>
    <dgm:cxn modelId="{9AA3A01F-824A-45F2-814F-C0E479F79788}" type="presParOf" srcId="{F5B44E27-644F-46C7-AF04-0C73DE3684D3}" destId="{F62AE160-E027-4DA2-9B32-7996BBFCF51D}" srcOrd="3" destOrd="0" presId="urn:microsoft.com/office/officeart/2011/layout/CircleProcess"/>
    <dgm:cxn modelId="{CFE0343A-EEDA-4E4D-8DCB-C75EAF84AE4F}" type="presParOf" srcId="{F62AE160-E027-4DA2-9B32-7996BBFCF51D}" destId="{B63DBB37-56FE-406A-A1F9-6FDDB62C160E}" srcOrd="0" destOrd="0" presId="urn:microsoft.com/office/officeart/2011/layout/CircleProcess"/>
    <dgm:cxn modelId="{3C2F95DF-836F-4933-9243-2B36CA3A788C}" type="presParOf" srcId="{F5B44E27-644F-46C7-AF04-0C73DE3684D3}" destId="{22147792-B781-4A30-9230-C14E82AB3065}" srcOrd="4" destOrd="0" presId="urn:microsoft.com/office/officeart/2011/layout/CircleProcess"/>
    <dgm:cxn modelId="{EAF53006-89BB-4F2D-B140-C51AB715DE55}" type="presParOf" srcId="{22147792-B781-4A30-9230-C14E82AB3065}" destId="{F009045E-87A7-4F3F-A9FD-4F584F544EBB}" srcOrd="0" destOrd="0" presId="urn:microsoft.com/office/officeart/2011/layout/CircleProcess"/>
    <dgm:cxn modelId="{FB2C95D0-3CAC-44DD-9669-9334FCCA2817}" type="presParOf" srcId="{F5B44E27-644F-46C7-AF04-0C73DE3684D3}" destId="{13EE43E5-DAD0-435C-A663-3C5366180ABE}" srcOrd="5" destOrd="0" presId="urn:microsoft.com/office/officeart/2011/layout/CircleProcess"/>
    <dgm:cxn modelId="{9D51EA4C-6E01-43A1-9F33-11F03C38E26A}" type="presParOf" srcId="{F5B44E27-644F-46C7-AF04-0C73DE3684D3}" destId="{31B8D1BE-1581-4888-8898-DA17D168EFCE}" srcOrd="6" destOrd="0" presId="urn:microsoft.com/office/officeart/2011/layout/CircleProcess"/>
    <dgm:cxn modelId="{4FD3BC8F-8322-4CEE-BB84-7609EA6EF8A5}" type="presParOf" srcId="{31B8D1BE-1581-4888-8898-DA17D168EFCE}" destId="{BE9E4B97-9370-4CB0-94B8-577987AA80C4}" srcOrd="0" destOrd="0" presId="urn:microsoft.com/office/officeart/2011/layout/CircleProcess"/>
    <dgm:cxn modelId="{B0D76F6D-6A50-4741-85EE-EA970291F621}" type="presParOf" srcId="{F5B44E27-644F-46C7-AF04-0C73DE3684D3}" destId="{DD40E33C-2095-4893-B572-B4589C993D92}" srcOrd="7" destOrd="0" presId="urn:microsoft.com/office/officeart/2011/layout/CircleProcess"/>
    <dgm:cxn modelId="{DCDCE946-6AEA-4C81-AA4E-8AD8CC8A2A48}" type="presParOf" srcId="{DD40E33C-2095-4893-B572-B4589C993D92}" destId="{D83F44CE-BE0A-4CF8-BE82-C4460129445C}" srcOrd="0" destOrd="0" presId="urn:microsoft.com/office/officeart/2011/layout/CircleProcess"/>
    <dgm:cxn modelId="{2DFB84F5-3E8E-4B53-B9F1-B5757B43F172}" type="presParOf" srcId="{F5B44E27-644F-46C7-AF04-0C73DE3684D3}" destId="{32E21BCD-EB87-4C1C-ABA9-2B7EA4835DC9}" srcOrd="8" destOrd="0" presId="urn:microsoft.com/office/officeart/2011/layout/Circle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9B720-1774-4704-8449-2A048A93AFCA}">
      <dsp:nvSpPr>
        <dsp:cNvPr id="0" name=""/>
        <dsp:cNvSpPr/>
      </dsp:nvSpPr>
      <dsp:spPr>
        <a:xfrm>
          <a:off x="10518487" y="1147704"/>
          <a:ext cx="3040646" cy="304080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756200-8FB2-4287-B246-8B8FD61A7D58}">
      <dsp:nvSpPr>
        <dsp:cNvPr id="0" name=""/>
        <dsp:cNvSpPr/>
      </dsp:nvSpPr>
      <dsp:spPr>
        <a:xfrm>
          <a:off x="10620190" y="1249081"/>
          <a:ext cx="2838545" cy="28380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Aharoni" panose="02010803020104030203" pitchFamily="2" charset="-79"/>
              <a:cs typeface="Aharoni" panose="02010803020104030203" pitchFamily="2" charset="-79"/>
            </a:rPr>
            <a:t>Bab 4</a:t>
          </a:r>
        </a:p>
        <a:p>
          <a:pPr marL="0" lvl="0" indent="0" algn="ctr" defTabSz="1422400">
            <a:lnSpc>
              <a:spcPct val="90000"/>
            </a:lnSpc>
            <a:spcBef>
              <a:spcPct val="0"/>
            </a:spcBef>
            <a:spcAft>
              <a:spcPct val="35000"/>
            </a:spcAft>
            <a:buNone/>
          </a:pPr>
          <a:r>
            <a:rPr lang="en-US" sz="2400" kern="1200" dirty="0" err="1">
              <a:latin typeface="Aharoni" panose="02010803020104030203" pitchFamily="2" charset="-79"/>
              <a:cs typeface="Aharoni" panose="02010803020104030203" pitchFamily="2" charset="-79"/>
            </a:rPr>
            <a:t>Rujukan</a:t>
          </a:r>
          <a:r>
            <a:rPr lang="en-US" sz="2400" kern="1200" dirty="0">
              <a:latin typeface="Aharoni" panose="02010803020104030203" pitchFamily="2" charset="-79"/>
              <a:cs typeface="Aharoni" panose="02010803020104030203" pitchFamily="2" charset="-79"/>
            </a:rPr>
            <a:t> / Lampiran</a:t>
          </a:r>
          <a:endParaRPr lang="en-MY" sz="2400" kern="1200" dirty="0">
            <a:latin typeface="Aharoni" panose="02010803020104030203" pitchFamily="2" charset="-79"/>
            <a:cs typeface="Aharoni" panose="02010803020104030203" pitchFamily="2" charset="-79"/>
          </a:endParaRPr>
        </a:p>
      </dsp:txBody>
      <dsp:txXfrm>
        <a:off x="11025696" y="1654593"/>
        <a:ext cx="2027532" cy="2027023"/>
      </dsp:txXfrm>
    </dsp:sp>
    <dsp:sp modelId="{26277812-4316-4881-8933-0A8BA6EAF706}">
      <dsp:nvSpPr>
        <dsp:cNvPr id="0" name=""/>
        <dsp:cNvSpPr/>
      </dsp:nvSpPr>
      <dsp:spPr>
        <a:xfrm rot="2700000">
          <a:off x="7363074" y="1147490"/>
          <a:ext cx="3040696" cy="3040696"/>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23E475-E55F-4480-88F5-9B339032D809}">
      <dsp:nvSpPr>
        <dsp:cNvPr id="0" name=""/>
        <dsp:cNvSpPr/>
      </dsp:nvSpPr>
      <dsp:spPr>
        <a:xfrm>
          <a:off x="7477840" y="1249081"/>
          <a:ext cx="2838545" cy="28380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Aharoni" panose="02010803020104030203" pitchFamily="2" charset="-79"/>
              <a:cs typeface="Aharoni" panose="02010803020104030203" pitchFamily="2" charset="-79"/>
            </a:rPr>
            <a:t>Bab 3</a:t>
          </a:r>
        </a:p>
        <a:p>
          <a:pPr marL="0" lvl="0" indent="0" algn="ctr" defTabSz="1422400">
            <a:lnSpc>
              <a:spcPct val="90000"/>
            </a:lnSpc>
            <a:spcBef>
              <a:spcPct val="0"/>
            </a:spcBef>
            <a:spcAft>
              <a:spcPct val="35000"/>
            </a:spcAft>
            <a:buNone/>
          </a:pPr>
          <a:r>
            <a:rPr lang="en-US" sz="2400" kern="1200" dirty="0" err="1">
              <a:latin typeface="Aharoni" panose="02010803020104030203" pitchFamily="2" charset="-79"/>
              <a:cs typeface="Aharoni" panose="02010803020104030203" pitchFamily="2" charset="-79"/>
            </a:rPr>
            <a:t>Metodology</a:t>
          </a:r>
          <a:endParaRPr lang="en-MY" sz="2400" kern="1200" dirty="0">
            <a:latin typeface="Aharoni" panose="02010803020104030203" pitchFamily="2" charset="-79"/>
            <a:cs typeface="Aharoni" panose="02010803020104030203" pitchFamily="2" charset="-79"/>
          </a:endParaRPr>
        </a:p>
      </dsp:txBody>
      <dsp:txXfrm>
        <a:off x="7883347" y="1654593"/>
        <a:ext cx="2027532" cy="2027023"/>
      </dsp:txXfrm>
    </dsp:sp>
    <dsp:sp modelId="{198F20B3-CFF3-46E6-BC97-BCEA58B0B3F6}">
      <dsp:nvSpPr>
        <dsp:cNvPr id="0" name=""/>
        <dsp:cNvSpPr/>
      </dsp:nvSpPr>
      <dsp:spPr>
        <a:xfrm rot="2700000">
          <a:off x="4233763" y="1147490"/>
          <a:ext cx="3040696" cy="3040696"/>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980E2D-8BF2-40D7-9CD1-62109E5172F5}">
      <dsp:nvSpPr>
        <dsp:cNvPr id="0" name=""/>
        <dsp:cNvSpPr/>
      </dsp:nvSpPr>
      <dsp:spPr>
        <a:xfrm>
          <a:off x="4335491" y="1249081"/>
          <a:ext cx="2838545" cy="28380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Aharoni" panose="02010803020104030203" pitchFamily="2" charset="-79"/>
              <a:cs typeface="Aharoni" panose="02010803020104030203" pitchFamily="2" charset="-79"/>
            </a:rPr>
            <a:t>Bab 2</a:t>
          </a:r>
        </a:p>
        <a:p>
          <a:pPr marL="0" lvl="0" indent="0" algn="ctr" defTabSz="1422400">
            <a:lnSpc>
              <a:spcPct val="90000"/>
            </a:lnSpc>
            <a:spcBef>
              <a:spcPct val="0"/>
            </a:spcBef>
            <a:spcAft>
              <a:spcPct val="35000"/>
            </a:spcAft>
            <a:buNone/>
          </a:pPr>
          <a:r>
            <a:rPr lang="en-US" sz="2400" kern="1200" dirty="0">
              <a:latin typeface="Aharoni" panose="02010803020104030203" pitchFamily="2" charset="-79"/>
              <a:cs typeface="Aharoni" panose="02010803020104030203" pitchFamily="2" charset="-79"/>
            </a:rPr>
            <a:t>Kajian </a:t>
          </a:r>
          <a:r>
            <a:rPr lang="en-US" sz="2400" kern="1200" dirty="0" err="1">
              <a:latin typeface="Aharoni" panose="02010803020104030203" pitchFamily="2" charset="-79"/>
              <a:cs typeface="Aharoni" panose="02010803020104030203" pitchFamily="2" charset="-79"/>
            </a:rPr>
            <a:t>Lapangan</a:t>
          </a:r>
          <a:endParaRPr lang="en-MY" sz="2400" kern="1200" dirty="0">
            <a:latin typeface="Aharoni" panose="02010803020104030203" pitchFamily="2" charset="-79"/>
            <a:cs typeface="Aharoni" panose="02010803020104030203" pitchFamily="2" charset="-79"/>
          </a:endParaRPr>
        </a:p>
      </dsp:txBody>
      <dsp:txXfrm>
        <a:off x="4740997" y="1654593"/>
        <a:ext cx="2027532" cy="2027023"/>
      </dsp:txXfrm>
    </dsp:sp>
    <dsp:sp modelId="{87B1147D-3981-4459-A6E9-7E3B70A9CE88}">
      <dsp:nvSpPr>
        <dsp:cNvPr id="0" name=""/>
        <dsp:cNvSpPr/>
      </dsp:nvSpPr>
      <dsp:spPr>
        <a:xfrm rot="2700000">
          <a:off x="1091414" y="1147490"/>
          <a:ext cx="3040696" cy="3040696"/>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73046C-DC5C-4645-91BC-F43F0192C559}">
      <dsp:nvSpPr>
        <dsp:cNvPr id="0" name=""/>
        <dsp:cNvSpPr/>
      </dsp:nvSpPr>
      <dsp:spPr>
        <a:xfrm>
          <a:off x="1193142" y="1249081"/>
          <a:ext cx="2838545" cy="283804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Aharoni" panose="02010803020104030203" pitchFamily="2" charset="-79"/>
              <a:cs typeface="Aharoni" panose="02010803020104030203" pitchFamily="2" charset="-79"/>
            </a:rPr>
            <a:t>Bab 1</a:t>
          </a:r>
        </a:p>
        <a:p>
          <a:pPr marL="0" lvl="0" indent="0" algn="ctr" defTabSz="1422400">
            <a:lnSpc>
              <a:spcPct val="90000"/>
            </a:lnSpc>
            <a:spcBef>
              <a:spcPct val="0"/>
            </a:spcBef>
            <a:spcAft>
              <a:spcPct val="35000"/>
            </a:spcAft>
            <a:buNone/>
          </a:pPr>
          <a:r>
            <a:rPr lang="en-US" sz="2400" kern="1200" dirty="0" err="1">
              <a:latin typeface="Aharoni" panose="02010803020104030203" pitchFamily="2" charset="-79"/>
              <a:cs typeface="Aharoni" panose="02010803020104030203" pitchFamily="2" charset="-79"/>
            </a:rPr>
            <a:t>Pengenalan</a:t>
          </a:r>
          <a:endParaRPr lang="en-MY" sz="2400" kern="1200" dirty="0">
            <a:latin typeface="Aharoni" panose="02010803020104030203" pitchFamily="2" charset="-79"/>
            <a:cs typeface="Aharoni" panose="02010803020104030203" pitchFamily="2" charset="-79"/>
          </a:endParaRPr>
        </a:p>
      </dsp:txBody>
      <dsp:txXfrm>
        <a:off x="1598648" y="1654593"/>
        <a:ext cx="2027532" cy="20270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8ECA2-E597-45B2-95EA-45D705B2220B}">
      <dsp:nvSpPr>
        <dsp:cNvPr id="0" name=""/>
        <dsp:cNvSpPr/>
      </dsp:nvSpPr>
      <dsp:spPr>
        <a:xfrm>
          <a:off x="8543250" y="2593346"/>
          <a:ext cx="3726716" cy="37274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2AA096-10E0-48DF-A4EB-668F33C15FF6}">
      <dsp:nvSpPr>
        <dsp:cNvPr id="0" name=""/>
        <dsp:cNvSpPr/>
      </dsp:nvSpPr>
      <dsp:spPr>
        <a:xfrm>
          <a:off x="8666989" y="2717615"/>
          <a:ext cx="3479239" cy="3478868"/>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err="1"/>
            <a:t>Kaedah</a:t>
          </a:r>
          <a:r>
            <a:rPr lang="en-US" sz="3400" kern="1200" dirty="0"/>
            <a:t> </a:t>
          </a:r>
          <a:r>
            <a:rPr lang="en-US" sz="3400" kern="1200" dirty="0" err="1"/>
            <a:t>Analisis</a:t>
          </a:r>
          <a:r>
            <a:rPr lang="en-US" sz="3400" kern="1200" dirty="0"/>
            <a:t> Data</a:t>
          </a:r>
          <a:endParaRPr lang="en-MY" sz="3400" kern="1200" dirty="0"/>
        </a:p>
      </dsp:txBody>
      <dsp:txXfrm>
        <a:off x="9164369" y="3214689"/>
        <a:ext cx="2484477" cy="2484719"/>
      </dsp:txXfrm>
    </dsp:sp>
    <dsp:sp modelId="{B63DBB37-56FE-406A-A1F9-6FDDB62C160E}">
      <dsp:nvSpPr>
        <dsp:cNvPr id="0" name=""/>
        <dsp:cNvSpPr/>
      </dsp:nvSpPr>
      <dsp:spPr>
        <a:xfrm rot="2700000">
          <a:off x="4696070" y="2597852"/>
          <a:ext cx="3717740" cy="3717740"/>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09045E-87A7-4F3F-A9FD-4F584F544EBB}">
      <dsp:nvSpPr>
        <dsp:cNvPr id="0" name=""/>
        <dsp:cNvSpPr/>
      </dsp:nvSpPr>
      <dsp:spPr>
        <a:xfrm>
          <a:off x="4815320" y="2717615"/>
          <a:ext cx="3479239" cy="3478868"/>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err="1"/>
            <a:t>Bahan</a:t>
          </a:r>
          <a:r>
            <a:rPr lang="en-US" sz="3400" kern="1200" dirty="0"/>
            <a:t> dan </a:t>
          </a:r>
          <a:r>
            <a:rPr lang="en-US" sz="3400" kern="1200" dirty="0" err="1"/>
            <a:t>Peralatan</a:t>
          </a:r>
          <a:endParaRPr lang="en-MY" sz="3400" kern="1200" dirty="0"/>
        </a:p>
      </dsp:txBody>
      <dsp:txXfrm>
        <a:off x="5312701" y="3214689"/>
        <a:ext cx="2484477" cy="2484719"/>
      </dsp:txXfrm>
    </dsp:sp>
    <dsp:sp modelId="{BE9E4B97-9370-4CB0-94B8-577987AA80C4}">
      <dsp:nvSpPr>
        <dsp:cNvPr id="0" name=""/>
        <dsp:cNvSpPr/>
      </dsp:nvSpPr>
      <dsp:spPr>
        <a:xfrm rot="2700000">
          <a:off x="844402" y="2597852"/>
          <a:ext cx="3717740" cy="3717740"/>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3F44CE-BE0A-4CF8-BE82-C4460129445C}">
      <dsp:nvSpPr>
        <dsp:cNvPr id="0" name=""/>
        <dsp:cNvSpPr/>
      </dsp:nvSpPr>
      <dsp:spPr>
        <a:xfrm>
          <a:off x="963652" y="2717615"/>
          <a:ext cx="3479239" cy="3478868"/>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err="1"/>
            <a:t>Kaedah</a:t>
          </a:r>
          <a:r>
            <a:rPr lang="en-US" sz="3400" kern="1200" dirty="0"/>
            <a:t>/ </a:t>
          </a:r>
          <a:r>
            <a:rPr lang="en-US" sz="3400" kern="1200" dirty="0" err="1"/>
            <a:t>Prosedur</a:t>
          </a:r>
          <a:r>
            <a:rPr lang="en-US" sz="3400" kern="1200" dirty="0"/>
            <a:t>/ Teknik </a:t>
          </a:r>
          <a:r>
            <a:rPr lang="en-US" sz="3400" kern="1200" dirty="0" err="1"/>
            <a:t>Penghasilan</a:t>
          </a:r>
          <a:r>
            <a:rPr lang="en-US" sz="3400" kern="1200" dirty="0"/>
            <a:t> </a:t>
          </a:r>
          <a:r>
            <a:rPr lang="en-US" sz="3400" kern="1200" dirty="0" err="1"/>
            <a:t>Projek</a:t>
          </a:r>
          <a:endParaRPr lang="en-MY" sz="3400" kern="1200" dirty="0"/>
        </a:p>
      </dsp:txBody>
      <dsp:txXfrm>
        <a:off x="1461033" y="3214689"/>
        <a:ext cx="2484477" cy="248471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2904" y="1683545"/>
            <a:ext cx="13502193" cy="3581400"/>
          </a:xfrm>
        </p:spPr>
        <p:txBody>
          <a:bodyPr anchor="b">
            <a:normAutofit/>
          </a:bodyPr>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2392904" y="5403057"/>
            <a:ext cx="13502193"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5103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1653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43866" y="985840"/>
            <a:ext cx="14600268" cy="4279106"/>
          </a:xfrm>
        </p:spPr>
        <p:txBody>
          <a:bodyPr anchor="b">
            <a:normAutofit/>
          </a:bodyPr>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1843866" y="5403058"/>
            <a:ext cx="14600268" cy="2250281"/>
          </a:xfrm>
        </p:spPr>
        <p:txBody>
          <a:bodyPr/>
          <a:lstStyle>
            <a:lvl1pPr marL="0" indent="0" algn="ctr">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4790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2" cy="198948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70693" y="3132479"/>
            <a:ext cx="7659006" cy="55543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60105" y="3132479"/>
            <a:ext cx="7641231" cy="55543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7727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2"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12707" y="3132480"/>
            <a:ext cx="7318799" cy="1235868"/>
          </a:xfrm>
        </p:spPr>
        <p:txBody>
          <a:bodyPr anchor="b"/>
          <a:lstStyle>
            <a:lvl1pPr marL="0" indent="0">
              <a:lnSpc>
                <a:spcPct val="100000"/>
              </a:lnSpc>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370693" y="4368348"/>
            <a:ext cx="7660812" cy="43184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3005" y="3132480"/>
            <a:ext cx="7298331" cy="1235868"/>
          </a:xfrm>
        </p:spPr>
        <p:txBody>
          <a:bodyPr anchor="b"/>
          <a:lstStyle>
            <a:lvl1pPr marL="0" indent="0">
              <a:lnSpc>
                <a:spcPct val="100000"/>
              </a:lnSpc>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4368348"/>
            <a:ext cx="7643036" cy="43184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8140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31288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0678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5843" y="914400"/>
            <a:ext cx="5898356" cy="3543300"/>
          </a:xfrm>
        </p:spPr>
        <p:txBody>
          <a:bodyPr anchor="b">
            <a:normAutofit/>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a:xfrm>
            <a:off x="7617096" y="914400"/>
            <a:ext cx="9284238" cy="77724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5843" y="4457700"/>
            <a:ext cx="5898356" cy="4229099"/>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16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5841" y="914400"/>
            <a:ext cx="8894660" cy="3543300"/>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137206" y="1138322"/>
            <a:ext cx="4883034" cy="7324557"/>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91" y="4457700"/>
            <a:ext cx="8902425" cy="4229100"/>
          </a:xfrm>
        </p:spPr>
        <p:txBody>
          <a:bodyPr>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4503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709" y="6434059"/>
            <a:ext cx="15551346" cy="1229033"/>
          </a:xfrm>
        </p:spPr>
        <p:txBody>
          <a:bodyPr anchor="b">
            <a:normAutofit/>
          </a:bodyPr>
          <a:lstStyle>
            <a:lvl1pPr>
              <a:defRPr sz="4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0709" y="931982"/>
            <a:ext cx="15551346" cy="5069603"/>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93" y="7663092"/>
            <a:ext cx="15548997" cy="1023708"/>
          </a:xfrm>
        </p:spPr>
        <p:txBody>
          <a:bodyPr>
            <a:normAutofit/>
          </a:bodyPr>
          <a:lstStyle>
            <a:lvl1pPr marL="0" indent="0" algn="ctr">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07197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70693" y="914401"/>
            <a:ext cx="15530643" cy="5137289"/>
          </a:xfrm>
        </p:spPr>
        <p:txBody>
          <a:bodyPr anchor="ct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93" y="6307230"/>
            <a:ext cx="15530642" cy="2388279"/>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3964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914400"/>
            <a:ext cx="13954128" cy="4489356"/>
          </a:xfrm>
        </p:spPr>
        <p:txBody>
          <a:bodyPr anchor="ct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415048"/>
            <a:ext cx="13128449" cy="640218"/>
          </a:xfrm>
        </p:spPr>
        <p:txBody>
          <a:bodyPr anchor="t">
            <a:normAutofit/>
          </a:bodyPr>
          <a:lstStyle>
            <a:lvl1pPr marL="0" indent="0" algn="r">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4" name="Text Placeholder 3"/>
          <p:cNvSpPr>
            <a:spLocks noGrp="1"/>
          </p:cNvSpPr>
          <p:nvPr>
            <p:ph type="body" sz="half" idx="2"/>
          </p:nvPr>
        </p:nvSpPr>
        <p:spPr>
          <a:xfrm>
            <a:off x="1370691" y="6307232"/>
            <a:ext cx="15530643" cy="2379570"/>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1254918" y="1102862"/>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3" name="TextBox 12"/>
          <p:cNvSpPr txBox="1"/>
          <p:nvPr/>
        </p:nvSpPr>
        <p:spPr>
          <a:xfrm>
            <a:off x="15986934" y="445814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473904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70710" y="3190414"/>
            <a:ext cx="15532991" cy="3767753"/>
          </a:xfrm>
        </p:spPr>
        <p:txBody>
          <a:bodyPr anchor="b"/>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92" y="6975834"/>
            <a:ext cx="15530645"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2472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70691" y="914401"/>
            <a:ext cx="15530643" cy="1988345"/>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70691" y="3132479"/>
            <a:ext cx="4948434" cy="1234958"/>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8" name="Text Placeholder 3"/>
          <p:cNvSpPr>
            <a:spLocks noGrp="1"/>
          </p:cNvSpPr>
          <p:nvPr>
            <p:ph type="body" sz="half" idx="15"/>
          </p:nvPr>
        </p:nvSpPr>
        <p:spPr>
          <a:xfrm>
            <a:off x="1370691" y="4367436"/>
            <a:ext cx="4948434"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9" name="Text Placeholder 4"/>
          <p:cNvSpPr>
            <a:spLocks noGrp="1"/>
          </p:cNvSpPr>
          <p:nvPr>
            <p:ph type="body" sz="quarter" idx="3"/>
          </p:nvPr>
        </p:nvSpPr>
        <p:spPr>
          <a:xfrm>
            <a:off x="6667317" y="3132480"/>
            <a:ext cx="4947837" cy="1234956"/>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10" name="Text Placeholder 3"/>
          <p:cNvSpPr>
            <a:spLocks noGrp="1"/>
          </p:cNvSpPr>
          <p:nvPr>
            <p:ph type="body" sz="half" idx="16"/>
          </p:nvPr>
        </p:nvSpPr>
        <p:spPr>
          <a:xfrm>
            <a:off x="6667318" y="4367436"/>
            <a:ext cx="4949732"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11" name="Text Placeholder 4"/>
          <p:cNvSpPr>
            <a:spLocks noGrp="1"/>
          </p:cNvSpPr>
          <p:nvPr>
            <p:ph type="body" sz="quarter" idx="13"/>
          </p:nvPr>
        </p:nvSpPr>
        <p:spPr>
          <a:xfrm>
            <a:off x="11959948" y="3132480"/>
            <a:ext cx="4936817" cy="1234956"/>
          </a:xfrm>
        </p:spPr>
        <p:txBody>
          <a:bodyPr anchor="b">
            <a:noAutofit/>
          </a:bodyPr>
          <a:lstStyle>
            <a:lvl1pPr marL="0" indent="0" algn="ctr">
              <a:lnSpc>
                <a:spcPct val="100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12" name="Text Placeholder 3"/>
          <p:cNvSpPr>
            <a:spLocks noGrp="1"/>
          </p:cNvSpPr>
          <p:nvPr>
            <p:ph type="body" sz="half" idx="17"/>
          </p:nvPr>
        </p:nvSpPr>
        <p:spPr>
          <a:xfrm>
            <a:off x="11964520" y="4367436"/>
            <a:ext cx="4936817" cy="4319364"/>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01620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70693" y="914401"/>
            <a:ext cx="15530643" cy="198834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70693" y="6293849"/>
            <a:ext cx="4948433"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20" name="Picture Placeholder 2"/>
          <p:cNvSpPr>
            <a:spLocks noGrp="1" noChangeAspect="1"/>
          </p:cNvSpPr>
          <p:nvPr>
            <p:ph type="pic" idx="15"/>
          </p:nvPr>
        </p:nvSpPr>
        <p:spPr>
          <a:xfrm>
            <a:off x="1638030" y="3448481"/>
            <a:ext cx="4410075"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370693" y="7158242"/>
            <a:ext cx="4948433" cy="152855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22" name="Text Placeholder 4"/>
          <p:cNvSpPr>
            <a:spLocks noGrp="1"/>
          </p:cNvSpPr>
          <p:nvPr>
            <p:ph type="body" sz="quarter" idx="3"/>
          </p:nvPr>
        </p:nvSpPr>
        <p:spPr>
          <a:xfrm>
            <a:off x="6664052" y="6293849"/>
            <a:ext cx="4948475"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23" name="Picture Placeholder 2"/>
          <p:cNvSpPr>
            <a:spLocks noGrp="1" noChangeAspect="1"/>
          </p:cNvSpPr>
          <p:nvPr>
            <p:ph type="pic" idx="21"/>
          </p:nvPr>
        </p:nvSpPr>
        <p:spPr>
          <a:xfrm>
            <a:off x="6853495" y="3448481"/>
            <a:ext cx="4395788"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662022" y="7158240"/>
            <a:ext cx="4950504" cy="152855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25" name="Text Placeholder 4"/>
          <p:cNvSpPr>
            <a:spLocks noGrp="1"/>
          </p:cNvSpPr>
          <p:nvPr>
            <p:ph type="body" sz="quarter" idx="13"/>
          </p:nvPr>
        </p:nvSpPr>
        <p:spPr>
          <a:xfrm>
            <a:off x="11960135" y="6293849"/>
            <a:ext cx="4934850" cy="864393"/>
          </a:xfrm>
        </p:spPr>
        <p:txBody>
          <a:bodyPr anchor="b">
            <a:noAutofit/>
          </a:bodyPr>
          <a:lstStyle>
            <a:lvl1pPr marL="0" indent="0" algn="ctr">
              <a:lnSpc>
                <a:spcPct val="100000"/>
              </a:lnSpc>
              <a:buNone/>
              <a:defRPr sz="30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26" name="Picture Placeholder 2"/>
          <p:cNvSpPr>
            <a:spLocks noGrp="1" noChangeAspect="1"/>
          </p:cNvSpPr>
          <p:nvPr>
            <p:ph type="pic" idx="22"/>
          </p:nvPr>
        </p:nvSpPr>
        <p:spPr>
          <a:xfrm>
            <a:off x="12229205" y="3448481"/>
            <a:ext cx="4398170" cy="2286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959947" y="7158242"/>
            <a:ext cx="4941387" cy="1528556"/>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79668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96100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1" y="914399"/>
            <a:ext cx="3813986" cy="7772402"/>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70692" y="914399"/>
            <a:ext cx="11488058" cy="777240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9346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0693" y="914401"/>
            <a:ext cx="15530642" cy="198948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0693" y="3144096"/>
            <a:ext cx="15530643" cy="55427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18104" y="8824913"/>
            <a:ext cx="4114800" cy="547688"/>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3/27/2024</a:t>
            </a:fld>
            <a:endParaRPr lang="en-US"/>
          </a:p>
        </p:txBody>
      </p:sp>
      <p:sp>
        <p:nvSpPr>
          <p:cNvPr id="5" name="Footer Placeholder 4"/>
          <p:cNvSpPr>
            <a:spLocks noGrp="1"/>
          </p:cNvSpPr>
          <p:nvPr>
            <p:ph type="ftr" sz="quarter" idx="3"/>
          </p:nvPr>
        </p:nvSpPr>
        <p:spPr>
          <a:xfrm>
            <a:off x="1370692" y="8824913"/>
            <a:ext cx="10009298" cy="547688"/>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71017" y="8824913"/>
            <a:ext cx="1130318" cy="547688"/>
          </a:xfrm>
          <a:prstGeom prst="rect">
            <a:avLst/>
          </a:prstGeom>
        </p:spPr>
        <p:txBody>
          <a:bodyPr vert="horz" lIns="91440" tIns="45720" rIns="91440" bIns="45720" rtlCol="0" anchor="ctr"/>
          <a:lstStyle>
            <a:lvl1pPr algn="r">
              <a:defRPr sz="15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5910005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1371600" rtl="0" eaLnBrk="1" latinLnBrk="0" hangingPunct="1">
        <a:lnSpc>
          <a:spcPct val="90000"/>
        </a:lnSpc>
        <a:spcBef>
          <a:spcPct val="0"/>
        </a:spcBef>
        <a:buNone/>
        <a:defRPr sz="51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342900" indent="-342900" algn="l" defTabSz="1371600" rtl="0" eaLnBrk="1" latinLnBrk="0" hangingPunct="1">
        <a:lnSpc>
          <a:spcPct val="120000"/>
        </a:lnSpc>
        <a:spcBef>
          <a:spcPts val="1500"/>
        </a:spcBef>
        <a:buFont typeface="Arial" panose="020B0604020202020204" pitchFamily="34" charset="0"/>
        <a:buChar char="•"/>
        <a:defRPr sz="3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1028700" indent="-342900" algn="l" defTabSz="1371600" rtl="0" eaLnBrk="1" latinLnBrk="0" hangingPunct="1">
        <a:lnSpc>
          <a:spcPct val="120000"/>
        </a:lnSpc>
        <a:spcBef>
          <a:spcPts val="750"/>
        </a:spcBef>
        <a:buFont typeface="Arial" panose="020B0604020202020204" pitchFamily="34" charset="0"/>
        <a:buChar char="•"/>
        <a:defRPr sz="27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714500" indent="-342900" algn="l" defTabSz="1371600" rtl="0" eaLnBrk="1" latinLnBrk="0" hangingPunct="1">
        <a:lnSpc>
          <a:spcPct val="120000"/>
        </a:lnSpc>
        <a:spcBef>
          <a:spcPts val="75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3pPr>
      <a:lvl4pPr marL="2400300" indent="-342900" algn="l" defTabSz="1371600" rtl="0" eaLnBrk="1" latinLnBrk="0" hangingPunct="1">
        <a:lnSpc>
          <a:spcPct val="120000"/>
        </a:lnSpc>
        <a:spcBef>
          <a:spcPts val="750"/>
        </a:spcBef>
        <a:buFont typeface="Arial" panose="020B0604020202020204" pitchFamily="34" charset="0"/>
        <a:buChar char="•"/>
        <a:defRPr sz="2100" kern="1200">
          <a:solidFill>
            <a:schemeClr val="tx1"/>
          </a:solidFill>
          <a:effectLst>
            <a:outerShdw blurRad="50800" dist="38100" dir="2700000" algn="tl" rotWithShape="0">
              <a:srgbClr val="000000">
                <a:alpha val="48000"/>
              </a:srgbClr>
            </a:outerShdw>
          </a:effectLst>
          <a:latin typeface="+mn-lt"/>
          <a:ea typeface="+mn-ea"/>
          <a:cs typeface="+mn-cs"/>
        </a:defRPr>
      </a:lvl4pPr>
      <a:lvl5pPr marL="30861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5pPr>
      <a:lvl6pPr marL="37719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6pPr>
      <a:lvl7pPr marL="44577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7pPr>
      <a:lvl8pPr marL="51435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8pPr>
      <a:lvl9pPr marL="5829300" indent="-342900" algn="l" defTabSz="1371600" rtl="0" eaLnBrk="1" latinLnBrk="0" hangingPunct="1">
        <a:lnSpc>
          <a:spcPct val="120000"/>
        </a:lnSpc>
        <a:spcBef>
          <a:spcPts val="75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QuickStyle" Target="../diagrams/quickStyle1.xml"/><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diagramData" Target="../diagrams/data1.xml"/><Relationship Id="rId5" Type="http://schemas.openxmlformats.org/officeDocument/2006/relationships/image" Target="../media/image5.svg"/><Relationship Id="rId15" Type="http://schemas.microsoft.com/office/2007/relationships/diagramDrawing" Target="../diagrams/drawing1.xml"/><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 Id="rId14"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5.svg"/><Relationship Id="rId7" Type="http://schemas.openxmlformats.org/officeDocument/2006/relationships/image" Target="../media/image24.png"/><Relationship Id="rId12"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diagramColors" Target="../diagrams/colors2.xml"/><Relationship Id="rId5" Type="http://schemas.openxmlformats.org/officeDocument/2006/relationships/image" Target="../media/image3.svg"/><Relationship Id="rId10" Type="http://schemas.openxmlformats.org/officeDocument/2006/relationships/diagramQuickStyle" Target="../diagrams/quickStyle2.xml"/><Relationship Id="rId4" Type="http://schemas.openxmlformats.org/officeDocument/2006/relationships/image" Target="../media/image2.png"/><Relationship Id="rId9"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4926720"/>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1731" y="6544095"/>
            <a:ext cx="6009009" cy="60090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100000">
            <a:off x="11884038" y="6896830"/>
            <a:ext cx="8209501" cy="6060105"/>
          </a:xfrm>
          <a:prstGeom prst="rect">
            <a:avLst/>
          </a:prstGeom>
        </p:spPr>
      </p:pic>
      <p:pic>
        <p:nvPicPr>
          <p:cNvPr id="5" name="Picture 5"/>
          <p:cNvPicPr>
            <a:picLocks noChangeAspect="1"/>
          </p:cNvPicPr>
          <p:nvPr/>
        </p:nvPicPr>
        <p:blipFill>
          <a:blip r:embed="rId8"/>
          <a:srcRect/>
          <a:stretch>
            <a:fillRect/>
          </a:stretch>
        </p:blipFill>
        <p:spPr>
          <a:xfrm rot="-1393429">
            <a:off x="11668293" y="6838144"/>
            <a:ext cx="4723918" cy="2308815"/>
          </a:xfrm>
          <a:prstGeom prst="rect">
            <a:avLst/>
          </a:prstGeom>
        </p:spPr>
      </p:pic>
      <p:pic>
        <p:nvPicPr>
          <p:cNvPr id="6" name="Picture 6"/>
          <p:cNvPicPr>
            <a:picLocks noChangeAspect="1"/>
          </p:cNvPicPr>
          <p:nvPr/>
        </p:nvPicPr>
        <p:blipFill>
          <a:blip r:embed="rId9"/>
          <a:srcRect/>
          <a:stretch>
            <a:fillRect/>
          </a:stretch>
        </p:blipFill>
        <p:spPr>
          <a:xfrm>
            <a:off x="-770254" y="15688"/>
            <a:ext cx="3597907" cy="3671334"/>
          </a:xfrm>
          <a:prstGeom prst="rect">
            <a:avLst/>
          </a:prstGeom>
        </p:spPr>
      </p:pic>
      <p:pic>
        <p:nvPicPr>
          <p:cNvPr id="7" name="Picture 7"/>
          <p:cNvPicPr>
            <a:picLocks noChangeAspect="1"/>
          </p:cNvPicPr>
          <p:nvPr/>
        </p:nvPicPr>
        <p:blipFill>
          <a:blip r:embed="rId10"/>
          <a:srcRect/>
          <a:stretch>
            <a:fillRect/>
          </a:stretch>
        </p:blipFill>
        <p:spPr>
          <a:xfrm rot="3042606">
            <a:off x="-1424308" y="7791116"/>
            <a:ext cx="4602247" cy="3514966"/>
          </a:xfrm>
          <a:prstGeom prst="rect">
            <a:avLst/>
          </a:prstGeom>
        </p:spPr>
      </p:pic>
      <p:pic>
        <p:nvPicPr>
          <p:cNvPr id="8" name="Picture 8"/>
          <p:cNvPicPr>
            <a:picLocks noChangeAspect="1"/>
          </p:cNvPicPr>
          <p:nvPr/>
        </p:nvPicPr>
        <p:blipFill>
          <a:blip r:embed="rId11"/>
          <a:srcRect/>
          <a:stretch>
            <a:fillRect/>
          </a:stretch>
        </p:blipFill>
        <p:spPr>
          <a:xfrm>
            <a:off x="7640979" y="2587933"/>
            <a:ext cx="10437515" cy="3369114"/>
          </a:xfrm>
          <a:prstGeom prst="rect">
            <a:avLst/>
          </a:prstGeom>
        </p:spPr>
      </p:pic>
      <p:sp>
        <p:nvSpPr>
          <p:cNvPr id="9" name="TextBox 9"/>
          <p:cNvSpPr txBox="1"/>
          <p:nvPr/>
        </p:nvSpPr>
        <p:spPr>
          <a:xfrm>
            <a:off x="7640979" y="6000308"/>
            <a:ext cx="3006042" cy="439077"/>
          </a:xfrm>
          <a:prstGeom prst="rect">
            <a:avLst/>
          </a:prstGeom>
        </p:spPr>
        <p:txBody>
          <a:bodyPr lIns="0" tIns="0" rIns="0" bIns="0" rtlCol="0" anchor="t">
            <a:spAutoFit/>
          </a:bodyPr>
          <a:lstStyle/>
          <a:p>
            <a:pPr algn="ctr">
              <a:lnSpc>
                <a:spcPts val="3621"/>
              </a:lnSpc>
            </a:pPr>
            <a:r>
              <a:rPr lang="en-US" sz="2586">
                <a:solidFill>
                  <a:srgbClr val="01204C"/>
                </a:solidFill>
                <a:latin typeface="Montserrat Bold"/>
              </a:rPr>
              <a:t>Presentation</a:t>
            </a:r>
          </a:p>
        </p:txBody>
      </p:sp>
      <p:pic>
        <p:nvPicPr>
          <p:cNvPr id="10" name="Picture 9">
            <a:extLst>
              <a:ext uri="{FF2B5EF4-FFF2-40B4-BE49-F238E27FC236}">
                <a16:creationId xmlns:a16="http://schemas.microsoft.com/office/drawing/2014/main" id="{454FA063-29EA-4BED-A812-1CEAB14C41D2}"/>
              </a:ext>
            </a:extLst>
          </p:cNvPr>
          <p:cNvPicPr>
            <a:picLocks noChangeAspect="1"/>
          </p:cNvPicPr>
          <p:nvPr/>
        </p:nvPicPr>
        <p:blipFill>
          <a:blip r:embed="rId12"/>
          <a:stretch>
            <a:fillRect/>
          </a:stretch>
        </p:blipFill>
        <p:spPr>
          <a:xfrm>
            <a:off x="2791624" y="1864802"/>
            <a:ext cx="4896226" cy="63362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1459050" y="911750"/>
            <a:ext cx="134112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7200" dirty="0">
                <a:solidFill>
                  <a:srgbClr val="FFFF00"/>
                </a:solidFill>
                <a:latin typeface="Aharoni" panose="02010803020104030203" pitchFamily="2" charset="-79"/>
                <a:cs typeface="Aharoni" panose="02010803020104030203" pitchFamily="2" charset="-79"/>
              </a:rPr>
              <a:t>CONTOH</a:t>
            </a:r>
          </a:p>
        </p:txBody>
      </p:sp>
      <p:sp>
        <p:nvSpPr>
          <p:cNvPr id="12" name="Content Placeholder 5">
            <a:extLst>
              <a:ext uri="{FF2B5EF4-FFF2-40B4-BE49-F238E27FC236}">
                <a16:creationId xmlns:a16="http://schemas.microsoft.com/office/drawing/2014/main" id="{BF8E6E04-7D4A-4EDF-B65C-895EE07861F9}"/>
              </a:ext>
            </a:extLst>
          </p:cNvPr>
          <p:cNvSpPr txBox="1">
            <a:spLocks/>
          </p:cNvSpPr>
          <p:nvPr/>
        </p:nvSpPr>
        <p:spPr>
          <a:xfrm>
            <a:off x="2420090" y="2122125"/>
            <a:ext cx="12805968" cy="507820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solidFill>
                  <a:schemeClr val="bg1"/>
                </a:solidFill>
              </a:rPr>
              <a:t>Contoh</a:t>
            </a:r>
            <a:r>
              <a:rPr lang="en-US" dirty="0">
                <a:solidFill>
                  <a:schemeClr val="bg1"/>
                </a:solidFill>
              </a:rPr>
              <a:t> 1.2 (TEKNIKAL): The bricks technology today has been developing in many ways to search other waste materials as sand replacement or as an additive material. This is because the sand has become a big issue in Malaysia where many struggle occurred and the theft of sand in the sand area that is not supposed to. A lot of sandy areas have been destroyed and the quality sand supply is decreasing day by day. Nowadays, issue on environment preservation and the sustainability of the development are very crucial. This is because effect of global warming and the amount of the non-renewable sources is extremely diminished. As related to sustainability issues, a search of alternative sand is become a challenge to the construction nowadays. One of the materials that may be potentially used as an alternative material to natural sand is Bottom Ash. Bottom ash consists of coal components which did not combust during burning phase. </a:t>
            </a:r>
          </a:p>
          <a:p>
            <a:endParaRPr lang="en-US" dirty="0">
              <a:solidFill>
                <a:schemeClr val="bg1"/>
              </a:solidFill>
            </a:endParaRPr>
          </a:p>
          <a:p>
            <a:pPr marL="0" indent="0">
              <a:buNone/>
            </a:pPr>
            <a:r>
              <a:rPr lang="en-US" dirty="0">
                <a:solidFill>
                  <a:schemeClr val="bg1"/>
                </a:solidFill>
              </a:rPr>
              <a:t>				</a:t>
            </a:r>
            <a:r>
              <a:rPr lang="en-US" dirty="0" err="1">
                <a:solidFill>
                  <a:schemeClr val="bg1"/>
                </a:solidFill>
              </a:rPr>
              <a:t>Adaptasi</a:t>
            </a:r>
            <a:r>
              <a:rPr lang="en-US" dirty="0">
                <a:solidFill>
                  <a:schemeClr val="bg1"/>
                </a:solidFill>
              </a:rPr>
              <a:t> </a:t>
            </a:r>
            <a:r>
              <a:rPr lang="en-US" dirty="0" err="1">
                <a:solidFill>
                  <a:schemeClr val="bg1"/>
                </a:solidFill>
              </a:rPr>
              <a:t>petikan</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Syakir</a:t>
            </a:r>
            <a:r>
              <a:rPr lang="en-US" dirty="0">
                <a:solidFill>
                  <a:schemeClr val="bg1"/>
                </a:solidFill>
              </a:rPr>
              <a:t> &amp; </a:t>
            </a:r>
            <a:r>
              <a:rPr lang="en-US" dirty="0" err="1">
                <a:solidFill>
                  <a:schemeClr val="bg1"/>
                </a:solidFill>
              </a:rPr>
              <a:t>Naganathan</a:t>
            </a:r>
            <a:r>
              <a:rPr lang="en-US" dirty="0">
                <a:solidFill>
                  <a:schemeClr val="bg1"/>
                </a:solidFill>
              </a:rPr>
              <a:t> (2013)</a:t>
            </a:r>
            <a:endParaRPr lang="en-MY" dirty="0">
              <a:solidFill>
                <a:schemeClr val="bg1"/>
              </a:solidFill>
            </a:endParaRPr>
          </a:p>
        </p:txBody>
      </p:sp>
    </p:spTree>
    <p:extLst>
      <p:ext uri="{BB962C8B-B14F-4D97-AF65-F5344CB8AC3E}">
        <p14:creationId xmlns:p14="http://schemas.microsoft.com/office/powerpoint/2010/main" val="1556949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1459050" y="911750"/>
            <a:ext cx="134112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7200" dirty="0">
                <a:solidFill>
                  <a:srgbClr val="FFFF00"/>
                </a:solidFill>
                <a:latin typeface="Aharoni" panose="02010803020104030203" pitchFamily="2" charset="-79"/>
                <a:cs typeface="Aharoni" panose="02010803020104030203" pitchFamily="2" charset="-79"/>
              </a:rPr>
              <a:t>1.3 : PERNYATAAN MASALAH</a:t>
            </a:r>
          </a:p>
        </p:txBody>
      </p:sp>
      <p:sp>
        <p:nvSpPr>
          <p:cNvPr id="11" name="Content Placeholder 5">
            <a:extLst>
              <a:ext uri="{FF2B5EF4-FFF2-40B4-BE49-F238E27FC236}">
                <a16:creationId xmlns:a16="http://schemas.microsoft.com/office/drawing/2014/main" id="{BBE2F370-C23B-4A96-B522-2D2F4FC3849D}"/>
              </a:ext>
            </a:extLst>
          </p:cNvPr>
          <p:cNvSpPr txBox="1">
            <a:spLocks/>
          </p:cNvSpPr>
          <p:nvPr/>
        </p:nvSpPr>
        <p:spPr>
          <a:xfrm>
            <a:off x="1973259" y="2071986"/>
            <a:ext cx="13411199" cy="402805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noProof="1">
                <a:solidFill>
                  <a:schemeClr val="bg1"/>
                </a:solidFill>
              </a:rPr>
              <a:t>Pernyataan masalah merujuk kepada sesuatu isu/masalah yang memerlukan penyelesaian berpandukan pendahuluan kajian. </a:t>
            </a:r>
          </a:p>
          <a:p>
            <a:pPr marL="0" indent="0">
              <a:buNone/>
            </a:pPr>
            <a:endParaRPr lang="en-US" sz="2000" noProof="1">
              <a:solidFill>
                <a:schemeClr val="bg1"/>
              </a:solidFill>
            </a:endParaRPr>
          </a:p>
          <a:p>
            <a:r>
              <a:rPr lang="en-US" sz="3600" noProof="1">
                <a:solidFill>
                  <a:schemeClr val="bg1"/>
                </a:solidFill>
              </a:rPr>
              <a:t>Ia menghuraikan masalah yang ingin diatasi serta sumbangan dapatan projek/kajian untuk menyelesaikan masalah tersebut sama ada secara menyeluruh atau sebahagiannya.</a:t>
            </a:r>
            <a:endParaRPr lang="ms-MY" sz="3600" dirty="0">
              <a:solidFill>
                <a:schemeClr val="bg1"/>
              </a:solidFill>
            </a:endParaRPr>
          </a:p>
        </p:txBody>
      </p:sp>
      <p:sp>
        <p:nvSpPr>
          <p:cNvPr id="13" name="Content Placeholder 5">
            <a:extLst>
              <a:ext uri="{FF2B5EF4-FFF2-40B4-BE49-F238E27FC236}">
                <a16:creationId xmlns:a16="http://schemas.microsoft.com/office/drawing/2014/main" id="{21A7E914-09FD-43E0-BF93-71EFAAEA6C00}"/>
              </a:ext>
            </a:extLst>
          </p:cNvPr>
          <p:cNvSpPr txBox="1">
            <a:spLocks/>
          </p:cNvSpPr>
          <p:nvPr/>
        </p:nvSpPr>
        <p:spPr>
          <a:xfrm>
            <a:off x="1973259" y="5534468"/>
            <a:ext cx="14341482" cy="4267376"/>
          </a:xfrm>
          <a:prstGeom prst="rect">
            <a:avLst/>
          </a:prstGeom>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noProof="1">
                <a:solidFill>
                  <a:schemeClr val="bg1"/>
                </a:solidFill>
              </a:rPr>
              <a:t>Pernyataan masalah mesti mempunyai hubung kait yang jelas dengan latar belakang projek/kajian dengan mengambil kira perkara berikut:</a:t>
            </a:r>
          </a:p>
          <a:p>
            <a:pPr lvl="1"/>
            <a:r>
              <a:rPr lang="en-US" sz="3600" noProof="1">
                <a:solidFill>
                  <a:schemeClr val="bg1"/>
                </a:solidFill>
              </a:rPr>
              <a:t>faktor/sebab masalah itu berlaku;</a:t>
            </a:r>
          </a:p>
          <a:p>
            <a:pPr lvl="1"/>
            <a:r>
              <a:rPr lang="en-US" sz="3600" noProof="1">
                <a:solidFill>
                  <a:schemeClr val="bg1"/>
                </a:solidFill>
              </a:rPr>
              <a:t>kesan/impak kepada negara/masyarakat/ekonomi/alam sekitar; dan</a:t>
            </a:r>
          </a:p>
          <a:p>
            <a:pPr lvl="1"/>
            <a:r>
              <a:rPr lang="en-US" sz="3600" noProof="1">
                <a:solidFill>
                  <a:schemeClr val="bg1"/>
                </a:solidFill>
              </a:rPr>
              <a:t>rujukan permasalahan seperti:</a:t>
            </a:r>
          </a:p>
          <a:p>
            <a:pPr lvl="2"/>
            <a:r>
              <a:rPr lang="en-US" sz="3200" noProof="1">
                <a:solidFill>
                  <a:schemeClr val="bg1"/>
                </a:solidFill>
              </a:rPr>
              <a:t>Kaedah Tinjauan Awal (Preliminary Research)</a:t>
            </a:r>
          </a:p>
          <a:p>
            <a:pPr lvl="2"/>
            <a:r>
              <a:rPr lang="en-US" sz="3200" noProof="1">
                <a:solidFill>
                  <a:schemeClr val="bg1"/>
                </a:solidFill>
              </a:rPr>
              <a:t>Artikel/Jurnal/Laporan/Kajian Lepas</a:t>
            </a:r>
            <a:endParaRPr lang="ms-MY" sz="3200" dirty="0">
              <a:solidFill>
                <a:schemeClr val="bg1"/>
              </a:solidFill>
            </a:endParaRPr>
          </a:p>
        </p:txBody>
      </p:sp>
    </p:spTree>
    <p:extLst>
      <p:ext uri="{BB962C8B-B14F-4D97-AF65-F5344CB8AC3E}">
        <p14:creationId xmlns:p14="http://schemas.microsoft.com/office/powerpoint/2010/main" val="2610020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1459050" y="911750"/>
            <a:ext cx="134112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7200" dirty="0">
                <a:solidFill>
                  <a:srgbClr val="FFFF00"/>
                </a:solidFill>
                <a:latin typeface="Aharoni" panose="02010803020104030203" pitchFamily="2" charset="-79"/>
                <a:cs typeface="Aharoni" panose="02010803020104030203" pitchFamily="2" charset="-79"/>
              </a:rPr>
              <a:t>1.4 : OBJEKTIF PROJEK</a:t>
            </a:r>
          </a:p>
        </p:txBody>
      </p:sp>
      <p:sp>
        <p:nvSpPr>
          <p:cNvPr id="11" name="Content Placeholder 5">
            <a:extLst>
              <a:ext uri="{FF2B5EF4-FFF2-40B4-BE49-F238E27FC236}">
                <a16:creationId xmlns:a16="http://schemas.microsoft.com/office/drawing/2014/main" id="{396B3143-A871-44D3-8AC2-F530AA2F2FAA}"/>
              </a:ext>
            </a:extLst>
          </p:cNvPr>
          <p:cNvSpPr txBox="1">
            <a:spLocks/>
          </p:cNvSpPr>
          <p:nvPr/>
        </p:nvSpPr>
        <p:spPr>
          <a:xfrm>
            <a:off x="1066800" y="2647275"/>
            <a:ext cx="15240000" cy="585797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ms-MY" sz="3600">
                <a:solidFill>
                  <a:schemeClr val="bg1"/>
                </a:solidFill>
              </a:rPr>
              <a:t>Objektif kajian perlu dikaitkan dengan pernyataan masalah dan dinyatakan dengan jelas bagaimana masalah tersebut dapat diatasi. </a:t>
            </a:r>
          </a:p>
          <a:p>
            <a:r>
              <a:rPr lang="ms-MY" sz="3600">
                <a:solidFill>
                  <a:schemeClr val="bg1"/>
                </a:solidFill>
              </a:rPr>
              <a:t>Bilangan objektif kajian yang dicadangkan adalah antara dua (2) hingga tiga (3) objektif. </a:t>
            </a:r>
          </a:p>
          <a:p>
            <a:r>
              <a:rPr lang="ms-MY" sz="3600">
                <a:solidFill>
                  <a:schemeClr val="bg1"/>
                </a:solidFill>
              </a:rPr>
              <a:t>Kriteria </a:t>
            </a:r>
            <a:r>
              <a:rPr lang="ms-MY" sz="3600" b="1">
                <a:solidFill>
                  <a:schemeClr val="bg1"/>
                </a:solidFill>
              </a:rPr>
              <a:t>SMART</a:t>
            </a:r>
            <a:r>
              <a:rPr lang="ms-MY" sz="3600">
                <a:solidFill>
                  <a:schemeClr val="bg1"/>
                </a:solidFill>
              </a:rPr>
              <a:t> (spesifik, boleh diukur, boleh dicapai, realistik dan mengambil kira kekangan masa) adalah disarankan sebagai panduan bagi penulisan objektif projek/kajian.</a:t>
            </a:r>
            <a:endParaRPr lang="ms-MY" sz="3600" dirty="0">
              <a:solidFill>
                <a:schemeClr val="bg1"/>
              </a:solidFill>
            </a:endParaRPr>
          </a:p>
        </p:txBody>
      </p:sp>
    </p:spTree>
    <p:extLst>
      <p:ext uri="{BB962C8B-B14F-4D97-AF65-F5344CB8AC3E}">
        <p14:creationId xmlns:p14="http://schemas.microsoft.com/office/powerpoint/2010/main" val="850391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1219200" y="979361"/>
            <a:ext cx="134112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7200" dirty="0">
                <a:solidFill>
                  <a:srgbClr val="FFFF00"/>
                </a:solidFill>
                <a:latin typeface="Aharoni" panose="02010803020104030203" pitchFamily="2" charset="-79"/>
                <a:cs typeface="Aharoni" panose="02010803020104030203" pitchFamily="2" charset="-79"/>
              </a:rPr>
              <a:t>1.5 : SKOP PROJEK</a:t>
            </a:r>
          </a:p>
        </p:txBody>
      </p:sp>
      <p:sp>
        <p:nvSpPr>
          <p:cNvPr id="12" name="Content Placeholder 5">
            <a:extLst>
              <a:ext uri="{FF2B5EF4-FFF2-40B4-BE49-F238E27FC236}">
                <a16:creationId xmlns:a16="http://schemas.microsoft.com/office/drawing/2014/main" id="{01129ACF-51B5-48B6-91D6-4901099CDB0F}"/>
              </a:ext>
            </a:extLst>
          </p:cNvPr>
          <p:cNvSpPr txBox="1">
            <a:spLocks/>
          </p:cNvSpPr>
          <p:nvPr/>
        </p:nvSpPr>
        <p:spPr>
          <a:xfrm>
            <a:off x="1676400" y="3329567"/>
            <a:ext cx="14706600" cy="541828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ms-MY" sz="3600">
                <a:solidFill>
                  <a:schemeClr val="bg1"/>
                </a:solidFill>
              </a:rPr>
              <a:t>Skop kajian menjelaskan had pelaksanaan kajian/projek yang dijalankan.</a:t>
            </a:r>
          </a:p>
          <a:p>
            <a:r>
              <a:rPr lang="ms-MY" sz="3600">
                <a:solidFill>
                  <a:schemeClr val="bg1"/>
                </a:solidFill>
              </a:rPr>
              <a:t>Penjelasan ini penting bagi memastikan penilai dapat memahami sempadan kajian berkenaan. </a:t>
            </a:r>
          </a:p>
          <a:p>
            <a:r>
              <a:rPr lang="ms-MY" sz="3600">
                <a:solidFill>
                  <a:schemeClr val="bg1"/>
                </a:solidFill>
              </a:rPr>
              <a:t>Pelajar perlu menjelaskan batasan atau limitasi dalam kajian seperti sampel, kajian, tempoh kajian, limitasi tempat, skop, metodologi kajian dan sebagainya.</a:t>
            </a:r>
            <a:endParaRPr lang="ms-MY" sz="3600" dirty="0">
              <a:solidFill>
                <a:schemeClr val="bg1"/>
              </a:solidFill>
            </a:endParaRPr>
          </a:p>
        </p:txBody>
      </p:sp>
    </p:spTree>
    <p:extLst>
      <p:ext uri="{BB962C8B-B14F-4D97-AF65-F5344CB8AC3E}">
        <p14:creationId xmlns:p14="http://schemas.microsoft.com/office/powerpoint/2010/main" val="2024073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1459050" y="911750"/>
            <a:ext cx="134112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7200" dirty="0">
                <a:solidFill>
                  <a:srgbClr val="FFFF00"/>
                </a:solidFill>
                <a:latin typeface="Aharoni" panose="02010803020104030203" pitchFamily="2" charset="-79"/>
                <a:cs typeface="Aharoni" panose="02010803020104030203" pitchFamily="2" charset="-79"/>
              </a:rPr>
              <a:t>1.6 : KEPENTINGAN PROJEK</a:t>
            </a:r>
          </a:p>
        </p:txBody>
      </p:sp>
      <p:sp>
        <p:nvSpPr>
          <p:cNvPr id="12" name="Content Placeholder 5">
            <a:extLst>
              <a:ext uri="{FF2B5EF4-FFF2-40B4-BE49-F238E27FC236}">
                <a16:creationId xmlns:a16="http://schemas.microsoft.com/office/drawing/2014/main" id="{965982E9-9CEE-45CB-8516-568344AD11A8}"/>
              </a:ext>
            </a:extLst>
          </p:cNvPr>
          <p:cNvSpPr txBox="1">
            <a:spLocks/>
          </p:cNvSpPr>
          <p:nvPr/>
        </p:nvSpPr>
        <p:spPr>
          <a:xfrm>
            <a:off x="2514600" y="3263650"/>
            <a:ext cx="14554200" cy="38934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ms-MY" sz="3600">
                <a:solidFill>
                  <a:schemeClr val="bg1"/>
                </a:solidFill>
              </a:rPr>
              <a:t>Kepentingan projek/kajian juga disebut sebagai signifikan kajian yang menghuraikan secara ringkas kepentingan atau nilai dan sumbangan/implikasi projek/kajian yang dijalankan.</a:t>
            </a:r>
            <a:endParaRPr lang="ms-MY" sz="3600" dirty="0">
              <a:solidFill>
                <a:schemeClr val="bg1"/>
              </a:solidFill>
            </a:endParaRPr>
          </a:p>
        </p:txBody>
      </p:sp>
    </p:spTree>
    <p:extLst>
      <p:ext uri="{BB962C8B-B14F-4D97-AF65-F5344CB8AC3E}">
        <p14:creationId xmlns:p14="http://schemas.microsoft.com/office/powerpoint/2010/main" val="91869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5928442" y="911750"/>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152400" y="911750"/>
            <a:ext cx="166116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5400" dirty="0">
                <a:solidFill>
                  <a:srgbClr val="FFFF00"/>
                </a:solidFill>
                <a:latin typeface="Aharoni" panose="02010803020104030203" pitchFamily="2" charset="-79"/>
                <a:cs typeface="Aharoni" panose="02010803020104030203" pitchFamily="2" charset="-79"/>
              </a:rPr>
              <a:t>1.7 : TAKRIFAN ISTILAH / DEFINISI OPERASI</a:t>
            </a:r>
          </a:p>
        </p:txBody>
      </p:sp>
      <p:sp>
        <p:nvSpPr>
          <p:cNvPr id="12" name="Content Placeholder 5">
            <a:extLst>
              <a:ext uri="{FF2B5EF4-FFF2-40B4-BE49-F238E27FC236}">
                <a16:creationId xmlns:a16="http://schemas.microsoft.com/office/drawing/2014/main" id="{B0ED38DC-6861-4258-97B9-0A4823D87ACB}"/>
              </a:ext>
            </a:extLst>
          </p:cNvPr>
          <p:cNvSpPr txBox="1">
            <a:spLocks/>
          </p:cNvSpPr>
          <p:nvPr/>
        </p:nvSpPr>
        <p:spPr>
          <a:xfrm>
            <a:off x="2028860" y="2837602"/>
            <a:ext cx="12725400" cy="474308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ms-MY" dirty="0">
                <a:solidFill>
                  <a:schemeClr val="bg1"/>
                </a:solidFill>
              </a:rPr>
              <a:t>Takrifan Istilah/Definisi Operasi ini melibatkan istilah-istilah penting dalam projek/kajian. Ia perlu dijelaskan definisinya agar pembaca dapat memahami dengan lebih jelas projek/kajian yang dijalankan.</a:t>
            </a:r>
          </a:p>
        </p:txBody>
      </p:sp>
    </p:spTree>
    <p:extLst>
      <p:ext uri="{BB962C8B-B14F-4D97-AF65-F5344CB8AC3E}">
        <p14:creationId xmlns:p14="http://schemas.microsoft.com/office/powerpoint/2010/main" val="1605662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5928442" y="911750"/>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152400" y="911750"/>
            <a:ext cx="166116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5400" dirty="0">
                <a:solidFill>
                  <a:srgbClr val="FFFF00"/>
                </a:solidFill>
                <a:latin typeface="Aharoni" panose="02010803020104030203" pitchFamily="2" charset="-79"/>
                <a:cs typeface="Aharoni" panose="02010803020104030203" pitchFamily="2" charset="-79"/>
              </a:rPr>
              <a:t>1.8 : JANGKAAN DAPATAN / KEPUTUSAN</a:t>
            </a:r>
          </a:p>
        </p:txBody>
      </p:sp>
      <p:sp>
        <p:nvSpPr>
          <p:cNvPr id="11" name="Content Placeholder 5">
            <a:extLst>
              <a:ext uri="{FF2B5EF4-FFF2-40B4-BE49-F238E27FC236}">
                <a16:creationId xmlns:a16="http://schemas.microsoft.com/office/drawing/2014/main" id="{95A063E1-5393-4898-B5DB-82A1C129D392}"/>
              </a:ext>
            </a:extLst>
          </p:cNvPr>
          <p:cNvSpPr txBox="1">
            <a:spLocks/>
          </p:cNvSpPr>
          <p:nvPr/>
        </p:nvSpPr>
        <p:spPr>
          <a:xfrm>
            <a:off x="2329269" y="3240545"/>
            <a:ext cx="11964981" cy="498980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ms-MY" sz="4400" dirty="0">
                <a:solidFill>
                  <a:schemeClr val="bg1"/>
                </a:solidFill>
              </a:rPr>
              <a:t>Penerangan mengenai dapatan atau keputusan projek/kajian yang dijangka akan diperoleh perlu dinyatakan di dalam Kertas Cadangan projek/kajian.</a:t>
            </a:r>
          </a:p>
        </p:txBody>
      </p:sp>
    </p:spTree>
    <p:extLst>
      <p:ext uri="{BB962C8B-B14F-4D97-AF65-F5344CB8AC3E}">
        <p14:creationId xmlns:p14="http://schemas.microsoft.com/office/powerpoint/2010/main" val="3384442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5928442" y="911750"/>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152400" y="911750"/>
            <a:ext cx="166116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5400" dirty="0">
                <a:solidFill>
                  <a:srgbClr val="FFFF00"/>
                </a:solidFill>
                <a:latin typeface="Aharoni" panose="02010803020104030203" pitchFamily="2" charset="-79"/>
                <a:cs typeface="Aharoni" panose="02010803020104030203" pitchFamily="2" charset="-79"/>
              </a:rPr>
              <a:t>1.9 : RUMUSAN</a:t>
            </a:r>
          </a:p>
        </p:txBody>
      </p:sp>
      <p:sp>
        <p:nvSpPr>
          <p:cNvPr id="12" name="Content Placeholder 5">
            <a:extLst>
              <a:ext uri="{FF2B5EF4-FFF2-40B4-BE49-F238E27FC236}">
                <a16:creationId xmlns:a16="http://schemas.microsoft.com/office/drawing/2014/main" id="{DA4E1610-8033-491B-A104-255533E19236}"/>
              </a:ext>
            </a:extLst>
          </p:cNvPr>
          <p:cNvSpPr txBox="1">
            <a:spLocks/>
          </p:cNvSpPr>
          <p:nvPr/>
        </p:nvSpPr>
        <p:spPr>
          <a:xfrm>
            <a:off x="2387503" y="3490019"/>
            <a:ext cx="12942953" cy="507820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ms-MY" sz="4400">
                <a:solidFill>
                  <a:schemeClr val="bg1"/>
                </a:solidFill>
              </a:rPr>
              <a:t>Rumusan bab merumuskan subtajuk utama yang telah dikemukakan dalam Bab 1 tanpa memperkenalkan bahan baharu dan seterusnya menunjukkan kesinambungan ke bab berikutnya</a:t>
            </a:r>
            <a:endParaRPr lang="ms-MY" sz="4400" dirty="0">
              <a:solidFill>
                <a:schemeClr val="bg1"/>
              </a:solidFill>
            </a:endParaRPr>
          </a:p>
        </p:txBody>
      </p:sp>
    </p:spTree>
    <p:extLst>
      <p:ext uri="{BB962C8B-B14F-4D97-AF65-F5344CB8AC3E}">
        <p14:creationId xmlns:p14="http://schemas.microsoft.com/office/powerpoint/2010/main" val="3167137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1805542" cy="118055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03420" y="1177460"/>
            <a:ext cx="11805542" cy="11805542"/>
          </a:xfrm>
          <a:prstGeom prst="rect">
            <a:avLst/>
          </a:prstGeom>
        </p:spPr>
      </p:pic>
      <p:pic>
        <p:nvPicPr>
          <p:cNvPr id="4" name="Picture 4"/>
          <p:cNvPicPr>
            <a:picLocks noChangeAspect="1"/>
          </p:cNvPicPr>
          <p:nvPr/>
        </p:nvPicPr>
        <p:blipFill>
          <a:blip r:embed="rId6"/>
          <a:srcRect/>
          <a:stretch>
            <a:fillRect/>
          </a:stretch>
        </p:blipFill>
        <p:spPr>
          <a:xfrm>
            <a:off x="13205205" y="4667812"/>
            <a:ext cx="8893252" cy="8315191"/>
          </a:xfrm>
          <a:prstGeom prst="rect">
            <a:avLst/>
          </a:prstGeom>
        </p:spPr>
      </p:pic>
      <p:pic>
        <p:nvPicPr>
          <p:cNvPr id="5" name="Picture 5"/>
          <p:cNvPicPr>
            <a:picLocks noChangeAspect="1"/>
          </p:cNvPicPr>
          <p:nvPr/>
        </p:nvPicPr>
        <p:blipFill>
          <a:blip r:embed="rId7"/>
          <a:srcRect/>
          <a:stretch>
            <a:fillRect/>
          </a:stretch>
        </p:blipFill>
        <p:spPr>
          <a:xfrm rot="1365435">
            <a:off x="-3790155" y="-730855"/>
            <a:ext cx="6282382" cy="6378053"/>
          </a:xfrm>
          <a:prstGeom prst="rect">
            <a:avLst/>
          </a:prstGeom>
        </p:spPr>
      </p:pic>
      <p:sp>
        <p:nvSpPr>
          <p:cNvPr id="7" name="TextBox 7">
            <a:extLst>
              <a:ext uri="{FF2B5EF4-FFF2-40B4-BE49-F238E27FC236}">
                <a16:creationId xmlns:a16="http://schemas.microsoft.com/office/drawing/2014/main" id="{50B5D31A-3860-457F-B45A-2E20680B4E0B}"/>
              </a:ext>
            </a:extLst>
          </p:cNvPr>
          <p:cNvSpPr txBox="1"/>
          <p:nvPr/>
        </p:nvSpPr>
        <p:spPr>
          <a:xfrm>
            <a:off x="2506998" y="546498"/>
            <a:ext cx="14192484" cy="1571392"/>
          </a:xfrm>
          <a:prstGeom prst="rect">
            <a:avLst/>
          </a:prstGeom>
        </p:spPr>
        <p:txBody>
          <a:bodyPr wrap="square" lIns="0" tIns="0" rIns="0" bIns="0" rtlCol="0" anchor="t">
            <a:spAutoFit/>
          </a:bodyPr>
          <a:lstStyle/>
          <a:p>
            <a:pPr algn="ctr">
              <a:lnSpc>
                <a:spcPts val="13667"/>
              </a:lnSpc>
            </a:pPr>
            <a:r>
              <a:rPr lang="en-US" sz="7200" dirty="0">
                <a:solidFill>
                  <a:srgbClr val="FFFF00"/>
                </a:solidFill>
                <a:latin typeface="Neue Machina UltraBold"/>
              </a:rPr>
              <a:t>BAB 2 : Kajian </a:t>
            </a:r>
            <a:r>
              <a:rPr lang="en-US" sz="7200" dirty="0" err="1">
                <a:solidFill>
                  <a:srgbClr val="FFFF00"/>
                </a:solidFill>
                <a:latin typeface="Neue Machina UltraBold"/>
              </a:rPr>
              <a:t>Lapangan</a:t>
            </a:r>
            <a:endParaRPr lang="en-US" sz="7200" dirty="0">
              <a:solidFill>
                <a:srgbClr val="FFFF00"/>
              </a:solidFill>
              <a:latin typeface="Neue Machina UltraBold"/>
            </a:endParaRPr>
          </a:p>
        </p:txBody>
      </p:sp>
      <p:sp>
        <p:nvSpPr>
          <p:cNvPr id="8" name="Rectangle 2">
            <a:extLst>
              <a:ext uri="{FF2B5EF4-FFF2-40B4-BE49-F238E27FC236}">
                <a16:creationId xmlns:a16="http://schemas.microsoft.com/office/drawing/2014/main" id="{D0C7D76A-DE45-4E2A-A164-0F25C8187B28}"/>
              </a:ext>
            </a:extLst>
          </p:cNvPr>
          <p:cNvSpPr txBox="1">
            <a:spLocks noChangeArrowheads="1"/>
          </p:cNvSpPr>
          <p:nvPr/>
        </p:nvSpPr>
        <p:spPr>
          <a:xfrm>
            <a:off x="-2743200" y="3301883"/>
            <a:ext cx="166116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5400" dirty="0">
                <a:solidFill>
                  <a:srgbClr val="FFFF00"/>
                </a:solidFill>
                <a:latin typeface="Aharoni" panose="02010803020104030203" pitchFamily="2" charset="-79"/>
                <a:cs typeface="Aharoni" panose="02010803020104030203" pitchFamily="2" charset="-79"/>
              </a:rPr>
              <a:t>2.1 : PENGENALAN</a:t>
            </a:r>
          </a:p>
        </p:txBody>
      </p:sp>
      <p:sp>
        <p:nvSpPr>
          <p:cNvPr id="9" name="Content Placeholder 5">
            <a:extLst>
              <a:ext uri="{FF2B5EF4-FFF2-40B4-BE49-F238E27FC236}">
                <a16:creationId xmlns:a16="http://schemas.microsoft.com/office/drawing/2014/main" id="{FFF93331-08FE-43B2-BE32-5E45452B7E5D}"/>
              </a:ext>
            </a:extLst>
          </p:cNvPr>
          <p:cNvSpPr txBox="1">
            <a:spLocks/>
          </p:cNvSpPr>
          <p:nvPr/>
        </p:nvSpPr>
        <p:spPr>
          <a:xfrm>
            <a:off x="2637216" y="4438131"/>
            <a:ext cx="12310089" cy="419868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noProof="1">
                <a:solidFill>
                  <a:schemeClr val="bg1"/>
                </a:solidFill>
              </a:rPr>
              <a:t>Tajuk umum, isu atau bidang yang menjadi tumpuan perlu dikenal pasti seterusnya menyediakan konteks yang sesuai untuk tinjauan literatur. </a:t>
            </a:r>
          </a:p>
          <a:p>
            <a:r>
              <a:rPr lang="en-US" noProof="1">
                <a:solidFill>
                  <a:schemeClr val="bg1"/>
                </a:solidFill>
              </a:rPr>
              <a:t>Trend keseluruhan tajuk, cadangan dalam teori, metodologi, bukti dan kesimpulan atau masalah/ perspektif baharu perlu dinyatakan.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1805542" cy="118055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03420" y="1177460"/>
            <a:ext cx="11805542" cy="11805542"/>
          </a:xfrm>
          <a:prstGeom prst="rect">
            <a:avLst/>
          </a:prstGeom>
        </p:spPr>
      </p:pic>
      <p:pic>
        <p:nvPicPr>
          <p:cNvPr id="5" name="Picture 5"/>
          <p:cNvPicPr>
            <a:picLocks noChangeAspect="1"/>
          </p:cNvPicPr>
          <p:nvPr/>
        </p:nvPicPr>
        <p:blipFill>
          <a:blip r:embed="rId6"/>
          <a:srcRect/>
          <a:stretch>
            <a:fillRect/>
          </a:stretch>
        </p:blipFill>
        <p:spPr>
          <a:xfrm rot="1365435">
            <a:off x="-4356799" y="-976259"/>
            <a:ext cx="6282382" cy="6378053"/>
          </a:xfrm>
          <a:prstGeom prst="rect">
            <a:avLst/>
          </a:prstGeom>
        </p:spPr>
      </p:pic>
      <p:sp>
        <p:nvSpPr>
          <p:cNvPr id="8" name="Rectangle 2">
            <a:extLst>
              <a:ext uri="{FF2B5EF4-FFF2-40B4-BE49-F238E27FC236}">
                <a16:creationId xmlns:a16="http://schemas.microsoft.com/office/drawing/2014/main" id="{D0C7D76A-DE45-4E2A-A164-0F25C8187B28}"/>
              </a:ext>
            </a:extLst>
          </p:cNvPr>
          <p:cNvSpPr txBox="1">
            <a:spLocks noChangeArrowheads="1"/>
          </p:cNvSpPr>
          <p:nvPr/>
        </p:nvSpPr>
        <p:spPr>
          <a:xfrm>
            <a:off x="2895600" y="1269180"/>
            <a:ext cx="13831009"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5400" dirty="0">
                <a:solidFill>
                  <a:srgbClr val="FFFF00"/>
                </a:solidFill>
                <a:latin typeface="Aharoni" panose="02010803020104030203" pitchFamily="2" charset="-79"/>
                <a:cs typeface="Aharoni" panose="02010803020104030203" pitchFamily="2" charset="-79"/>
              </a:rPr>
              <a:t>2.2 : </a:t>
            </a:r>
            <a:r>
              <a:rPr lang="en-US" sz="5400" noProof="1">
                <a:solidFill>
                  <a:srgbClr val="FFFF00"/>
                </a:solidFill>
              </a:rPr>
              <a:t>KAJIAN TERDAHULU /ULASAN /SIASATAN (PROJEK JENIS KAJIAN)</a:t>
            </a:r>
            <a:endParaRPr lang="en-MY" altLang="en-US" sz="5400" dirty="0">
              <a:solidFill>
                <a:srgbClr val="FFFF00"/>
              </a:solidFill>
              <a:latin typeface="Aharoni" panose="02010803020104030203" pitchFamily="2" charset="-79"/>
              <a:cs typeface="Aharoni" panose="02010803020104030203" pitchFamily="2" charset="-79"/>
            </a:endParaRPr>
          </a:p>
        </p:txBody>
      </p:sp>
      <p:sp>
        <p:nvSpPr>
          <p:cNvPr id="10" name="Content Placeholder 5">
            <a:extLst>
              <a:ext uri="{FF2B5EF4-FFF2-40B4-BE49-F238E27FC236}">
                <a16:creationId xmlns:a16="http://schemas.microsoft.com/office/drawing/2014/main" id="{8A1B72C2-E6A2-478C-B480-8EC9AB49139F}"/>
              </a:ext>
            </a:extLst>
          </p:cNvPr>
          <p:cNvSpPr txBox="1">
            <a:spLocks/>
          </p:cNvSpPr>
          <p:nvPr/>
        </p:nvSpPr>
        <p:spPr>
          <a:xfrm>
            <a:off x="2419704" y="3810126"/>
            <a:ext cx="13831009" cy="389346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noProof="1">
                <a:solidFill>
                  <a:schemeClr val="bg1"/>
                </a:solidFill>
              </a:rPr>
              <a:t>Hasil rujukan dan ulasan yang diperoleh daripada bahan literatur (kajian, reviews, artikel, kajian kes dan sebagainya) yang berkaitan dengan isu yang hendak dikaji.</a:t>
            </a:r>
          </a:p>
          <a:p>
            <a:r>
              <a:rPr lang="en-US" noProof="1">
                <a:solidFill>
                  <a:schemeClr val="bg1"/>
                </a:solidFill>
              </a:rPr>
              <a:t>Kajian literatur merupakan asas penting supaya kajian yang dijalankan mempunyai garis panduan dan juga sumber rujukan yang tepat serta jelas. </a:t>
            </a:r>
          </a:p>
          <a:p>
            <a:r>
              <a:rPr lang="en-US" noProof="1">
                <a:solidFill>
                  <a:schemeClr val="bg1"/>
                </a:solidFill>
              </a:rPr>
              <a:t>Ianya adalah satu proses sistematik yang memerlukan pembacaan dan perhatian yang terperinci yang membabitkan kesimpulan bertulis yang diringkaskan mengenai isu kajian yang berkaitan yang menjelaskan maklumat lepas dan semasa serta keperluan bagi kajian yang dicadangkan. </a:t>
            </a:r>
          </a:p>
          <a:p>
            <a:r>
              <a:rPr lang="en-US" dirty="0">
                <a:solidFill>
                  <a:schemeClr val="bg1"/>
                </a:solidFill>
              </a:rPr>
              <a:t>S</a:t>
            </a:r>
            <a:r>
              <a:rPr lang="en-MY" dirty="0">
                <a:solidFill>
                  <a:schemeClr val="bg1"/>
                </a:solidFill>
              </a:rPr>
              <a:t>ILA BUAT ULASAN BAGI SETIAP ARTIKEL ATAU LAPORAN YG DIGUNAKAN.</a:t>
            </a:r>
          </a:p>
          <a:p>
            <a:endParaRPr lang="en-US" noProof="1">
              <a:solidFill>
                <a:schemeClr val="bg1"/>
              </a:solidFill>
            </a:endParaRPr>
          </a:p>
        </p:txBody>
      </p:sp>
    </p:spTree>
    <p:extLst>
      <p:ext uri="{BB962C8B-B14F-4D97-AF65-F5344CB8AC3E}">
        <p14:creationId xmlns:p14="http://schemas.microsoft.com/office/powerpoint/2010/main" val="4144395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5108501"/>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23539" y="6359184"/>
            <a:ext cx="8086060" cy="808606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9029493" y="1664950"/>
            <a:ext cx="12718369" cy="9388469"/>
          </a:xfrm>
          <a:prstGeom prst="rect">
            <a:avLst/>
          </a:prstGeom>
        </p:spPr>
      </p:pic>
      <p:pic>
        <p:nvPicPr>
          <p:cNvPr id="5" name="Picture 5"/>
          <p:cNvPicPr>
            <a:picLocks noChangeAspect="1"/>
          </p:cNvPicPr>
          <p:nvPr/>
        </p:nvPicPr>
        <p:blipFill>
          <a:blip r:embed="rId8"/>
          <a:srcRect/>
          <a:stretch>
            <a:fillRect/>
          </a:stretch>
        </p:blipFill>
        <p:spPr>
          <a:xfrm>
            <a:off x="-312845" y="-204234"/>
            <a:ext cx="2292647" cy="2635226"/>
          </a:xfrm>
          <a:prstGeom prst="rect">
            <a:avLst/>
          </a:prstGeom>
        </p:spPr>
      </p:pic>
      <p:pic>
        <p:nvPicPr>
          <p:cNvPr id="6" name="Picture 6"/>
          <p:cNvPicPr>
            <a:picLocks noChangeAspect="1"/>
          </p:cNvPicPr>
          <p:nvPr/>
        </p:nvPicPr>
        <p:blipFill>
          <a:blip r:embed="rId9"/>
          <a:srcRect/>
          <a:stretch>
            <a:fillRect/>
          </a:stretch>
        </p:blipFill>
        <p:spPr>
          <a:xfrm rot="1953174">
            <a:off x="-59279" y="8766770"/>
            <a:ext cx="5153321" cy="3040459"/>
          </a:xfrm>
          <a:prstGeom prst="rect">
            <a:avLst/>
          </a:prstGeom>
        </p:spPr>
      </p:pic>
      <p:pic>
        <p:nvPicPr>
          <p:cNvPr id="7" name="Picture 7"/>
          <p:cNvPicPr>
            <a:picLocks noChangeAspect="1"/>
          </p:cNvPicPr>
          <p:nvPr/>
        </p:nvPicPr>
        <p:blipFill>
          <a:blip r:embed="rId10"/>
          <a:srcRect/>
          <a:stretch>
            <a:fillRect/>
          </a:stretch>
        </p:blipFill>
        <p:spPr>
          <a:xfrm>
            <a:off x="14030930" y="2185606"/>
            <a:ext cx="6888896" cy="7185289"/>
          </a:xfrm>
          <a:prstGeom prst="rect">
            <a:avLst/>
          </a:prstGeom>
        </p:spPr>
      </p:pic>
      <p:sp>
        <p:nvSpPr>
          <p:cNvPr id="8" name="TextBox 8"/>
          <p:cNvSpPr txBox="1"/>
          <p:nvPr/>
        </p:nvSpPr>
        <p:spPr>
          <a:xfrm>
            <a:off x="1640435" y="2990961"/>
            <a:ext cx="11073468" cy="2454276"/>
          </a:xfrm>
          <a:prstGeom prst="rect">
            <a:avLst/>
          </a:prstGeom>
        </p:spPr>
        <p:txBody>
          <a:bodyPr lIns="0" tIns="0" rIns="0" bIns="0" rtlCol="0" anchor="t">
            <a:spAutoFit/>
          </a:bodyPr>
          <a:lstStyle/>
          <a:p>
            <a:pPr algn="just">
              <a:lnSpc>
                <a:spcPts val="4899"/>
              </a:lnSpc>
              <a:spcBef>
                <a:spcPct val="0"/>
              </a:spcBef>
            </a:pPr>
            <a:r>
              <a:rPr lang="en-US" sz="3499" dirty="0" err="1">
                <a:solidFill>
                  <a:srgbClr val="FFFFFF"/>
                </a:solidFill>
                <a:latin typeface="Montserrat"/>
              </a:rPr>
              <a:t>Kertas</a:t>
            </a:r>
            <a:r>
              <a:rPr lang="en-US" sz="3499" dirty="0">
                <a:solidFill>
                  <a:srgbClr val="FFFFFF"/>
                </a:solidFill>
                <a:latin typeface="Montserrat"/>
              </a:rPr>
              <a:t> </a:t>
            </a:r>
            <a:r>
              <a:rPr lang="en-US" sz="3499" dirty="0" err="1">
                <a:solidFill>
                  <a:srgbClr val="FFFFFF"/>
                </a:solidFill>
                <a:latin typeface="Montserrat"/>
              </a:rPr>
              <a:t>Cadangan</a:t>
            </a:r>
            <a:r>
              <a:rPr lang="en-US" sz="3499" dirty="0">
                <a:solidFill>
                  <a:srgbClr val="FFFFFF"/>
                </a:solidFill>
                <a:latin typeface="Montserrat"/>
              </a:rPr>
              <a:t> </a:t>
            </a:r>
            <a:r>
              <a:rPr lang="en-US" sz="3499" dirty="0" err="1">
                <a:solidFill>
                  <a:srgbClr val="FFFFFF"/>
                </a:solidFill>
                <a:latin typeface="Montserrat"/>
              </a:rPr>
              <a:t>projek</a:t>
            </a:r>
            <a:r>
              <a:rPr lang="en-US" sz="3499" dirty="0">
                <a:solidFill>
                  <a:srgbClr val="FFFFFF"/>
                </a:solidFill>
                <a:latin typeface="Montserrat"/>
              </a:rPr>
              <a:t>/</a:t>
            </a:r>
            <a:r>
              <a:rPr lang="en-US" sz="3499" dirty="0" err="1">
                <a:solidFill>
                  <a:srgbClr val="FFFFFF"/>
                </a:solidFill>
                <a:latin typeface="Montserrat"/>
              </a:rPr>
              <a:t>kajian</a:t>
            </a:r>
            <a:r>
              <a:rPr lang="en-US" sz="3499" dirty="0">
                <a:solidFill>
                  <a:srgbClr val="FFFFFF"/>
                </a:solidFill>
                <a:latin typeface="Montserrat"/>
              </a:rPr>
              <a:t> </a:t>
            </a:r>
            <a:r>
              <a:rPr lang="en-US" sz="3499" dirty="0" err="1">
                <a:solidFill>
                  <a:srgbClr val="FFFFFF"/>
                </a:solidFill>
                <a:latin typeface="Montserrat"/>
              </a:rPr>
              <a:t>adalah</a:t>
            </a:r>
            <a:r>
              <a:rPr lang="en-US" sz="3499" dirty="0">
                <a:solidFill>
                  <a:srgbClr val="FFFFFF"/>
                </a:solidFill>
                <a:latin typeface="Montserrat"/>
              </a:rPr>
              <a:t> </a:t>
            </a:r>
            <a:r>
              <a:rPr lang="en-US" sz="3499" dirty="0" err="1">
                <a:solidFill>
                  <a:srgbClr val="FFFFFF"/>
                </a:solidFill>
                <a:latin typeface="Montserrat"/>
              </a:rPr>
              <a:t>dokumen</a:t>
            </a:r>
            <a:r>
              <a:rPr lang="en-US" sz="3499" dirty="0">
                <a:solidFill>
                  <a:srgbClr val="FFFFFF"/>
                </a:solidFill>
                <a:latin typeface="Montserrat"/>
              </a:rPr>
              <a:t> </a:t>
            </a:r>
            <a:r>
              <a:rPr lang="en-US" sz="3499" dirty="0" err="1">
                <a:solidFill>
                  <a:srgbClr val="FFFFFF"/>
                </a:solidFill>
                <a:latin typeface="Montserrat"/>
              </a:rPr>
              <a:t>awal</a:t>
            </a:r>
            <a:r>
              <a:rPr lang="en-US" sz="3499" dirty="0">
                <a:solidFill>
                  <a:srgbClr val="FFFFFF"/>
                </a:solidFill>
                <a:latin typeface="Montserrat"/>
              </a:rPr>
              <a:t> yang </a:t>
            </a:r>
            <a:r>
              <a:rPr lang="en-US" sz="3499" dirty="0" err="1">
                <a:solidFill>
                  <a:srgbClr val="FFFFFF"/>
                </a:solidFill>
                <a:latin typeface="Montserrat"/>
              </a:rPr>
              <a:t>memperincikan</a:t>
            </a:r>
            <a:r>
              <a:rPr lang="en-US" sz="3499" dirty="0">
                <a:solidFill>
                  <a:srgbClr val="FFFFFF"/>
                </a:solidFill>
                <a:latin typeface="Montserrat"/>
              </a:rPr>
              <a:t> </a:t>
            </a:r>
            <a:r>
              <a:rPr lang="en-US" sz="3499" dirty="0" err="1">
                <a:solidFill>
                  <a:srgbClr val="FFFFFF"/>
                </a:solidFill>
                <a:latin typeface="Montserrat"/>
              </a:rPr>
              <a:t>projek</a:t>
            </a:r>
            <a:r>
              <a:rPr lang="en-US" sz="3499" dirty="0">
                <a:solidFill>
                  <a:srgbClr val="FFFFFF"/>
                </a:solidFill>
                <a:latin typeface="Montserrat"/>
              </a:rPr>
              <a:t>/</a:t>
            </a:r>
            <a:r>
              <a:rPr lang="en-US" sz="3499" dirty="0" err="1">
                <a:solidFill>
                  <a:srgbClr val="FFFFFF"/>
                </a:solidFill>
                <a:latin typeface="Montserrat"/>
              </a:rPr>
              <a:t>kajian</a:t>
            </a:r>
            <a:r>
              <a:rPr lang="en-US" sz="3499" dirty="0">
                <a:solidFill>
                  <a:srgbClr val="FFFFFF"/>
                </a:solidFill>
                <a:latin typeface="Montserrat"/>
              </a:rPr>
              <a:t> yang </a:t>
            </a:r>
            <a:r>
              <a:rPr lang="en-US" sz="3499" dirty="0" err="1">
                <a:solidFill>
                  <a:srgbClr val="FFFFFF"/>
                </a:solidFill>
                <a:latin typeface="Montserrat"/>
              </a:rPr>
              <a:t>hendak</a:t>
            </a:r>
            <a:r>
              <a:rPr lang="en-US" sz="3499" dirty="0">
                <a:solidFill>
                  <a:srgbClr val="FFFFFF"/>
                </a:solidFill>
                <a:latin typeface="Montserrat"/>
              </a:rPr>
              <a:t> </a:t>
            </a:r>
            <a:r>
              <a:rPr lang="en-US" sz="3499" dirty="0" err="1">
                <a:solidFill>
                  <a:srgbClr val="FFFFFF"/>
                </a:solidFill>
                <a:latin typeface="Montserrat"/>
              </a:rPr>
              <a:t>dilaksanakan</a:t>
            </a:r>
            <a:r>
              <a:rPr lang="en-US" sz="3499" dirty="0">
                <a:solidFill>
                  <a:srgbClr val="FFFFFF"/>
                </a:solidFill>
                <a:latin typeface="Montserrat"/>
              </a:rPr>
              <a:t>. </a:t>
            </a:r>
            <a:r>
              <a:rPr lang="en-US" sz="3499" dirty="0" err="1">
                <a:solidFill>
                  <a:srgbClr val="FFFFFF"/>
                </a:solidFill>
                <a:latin typeface="Montserrat"/>
              </a:rPr>
              <a:t>Kertas</a:t>
            </a:r>
            <a:r>
              <a:rPr lang="en-US" sz="3499" dirty="0">
                <a:solidFill>
                  <a:srgbClr val="FFFFFF"/>
                </a:solidFill>
                <a:latin typeface="Montserrat"/>
              </a:rPr>
              <a:t> </a:t>
            </a:r>
            <a:r>
              <a:rPr lang="en-US" sz="3499" dirty="0" err="1">
                <a:solidFill>
                  <a:srgbClr val="FFFFFF"/>
                </a:solidFill>
                <a:latin typeface="Montserrat"/>
              </a:rPr>
              <a:t>Cadangan</a:t>
            </a:r>
            <a:r>
              <a:rPr lang="en-US" sz="3499" dirty="0">
                <a:solidFill>
                  <a:srgbClr val="FFFFFF"/>
                </a:solidFill>
                <a:latin typeface="Montserrat"/>
              </a:rPr>
              <a:t> </a:t>
            </a:r>
            <a:r>
              <a:rPr lang="en-US" sz="3499" dirty="0" err="1">
                <a:solidFill>
                  <a:srgbClr val="FFFFFF"/>
                </a:solidFill>
                <a:latin typeface="Montserrat"/>
              </a:rPr>
              <a:t>perlu</a:t>
            </a:r>
            <a:r>
              <a:rPr lang="en-US" sz="3499" dirty="0">
                <a:solidFill>
                  <a:srgbClr val="FFFFFF"/>
                </a:solidFill>
                <a:latin typeface="Montserrat"/>
              </a:rPr>
              <a:t> </a:t>
            </a:r>
            <a:r>
              <a:rPr lang="en-US" sz="3499" dirty="0" err="1">
                <a:solidFill>
                  <a:srgbClr val="FFFFFF"/>
                </a:solidFill>
                <a:latin typeface="Montserrat"/>
              </a:rPr>
              <a:t>mengandungi</a:t>
            </a:r>
            <a:r>
              <a:rPr lang="en-US" sz="3499" dirty="0">
                <a:solidFill>
                  <a:srgbClr val="FFFFFF"/>
                </a:solidFill>
                <a:latin typeface="Montserrat"/>
              </a:rPr>
              <a:t> </a:t>
            </a:r>
            <a:r>
              <a:rPr lang="en-US" sz="3499" dirty="0" err="1">
                <a:solidFill>
                  <a:srgbClr val="FFFFFF"/>
                </a:solidFill>
                <a:latin typeface="Montserrat"/>
              </a:rPr>
              <a:t>perkara-perkara</a:t>
            </a:r>
            <a:r>
              <a:rPr lang="en-US" sz="3499" dirty="0">
                <a:solidFill>
                  <a:srgbClr val="FFFFFF"/>
                </a:solidFill>
                <a:latin typeface="Montserrat"/>
              </a:rPr>
              <a:t> </a:t>
            </a:r>
            <a:r>
              <a:rPr lang="en-US" sz="3499" dirty="0" err="1">
                <a:solidFill>
                  <a:srgbClr val="FFFFFF"/>
                </a:solidFill>
                <a:latin typeface="Montserrat"/>
              </a:rPr>
              <a:t>berikut</a:t>
            </a:r>
            <a:r>
              <a:rPr lang="en-US" sz="3499" dirty="0">
                <a:solidFill>
                  <a:srgbClr val="FFFFFF"/>
                </a:solidFill>
                <a:latin typeface="Montserrat"/>
              </a:rPr>
              <a:t>:</a:t>
            </a:r>
          </a:p>
        </p:txBody>
      </p:sp>
      <p:sp>
        <p:nvSpPr>
          <p:cNvPr id="9" name="Rectangle 2">
            <a:extLst>
              <a:ext uri="{FF2B5EF4-FFF2-40B4-BE49-F238E27FC236}">
                <a16:creationId xmlns:a16="http://schemas.microsoft.com/office/drawing/2014/main" id="{658ECDD1-9F91-44AA-A41D-36150A3FF448}"/>
              </a:ext>
            </a:extLst>
          </p:cNvPr>
          <p:cNvSpPr txBox="1">
            <a:spLocks noChangeArrowheads="1"/>
          </p:cNvSpPr>
          <p:nvPr/>
        </p:nvSpPr>
        <p:spPr>
          <a:xfrm>
            <a:off x="1523179" y="760773"/>
            <a:ext cx="15638848" cy="1066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6600" dirty="0">
                <a:solidFill>
                  <a:srgbClr val="FFFF00"/>
                </a:solidFill>
              </a:rPr>
              <a:t>KERTAS CADANGAN / FINAL PROPOSAL</a:t>
            </a:r>
          </a:p>
        </p:txBody>
      </p:sp>
      <p:graphicFrame>
        <p:nvGraphicFramePr>
          <p:cNvPr id="10" name="Diagram 9">
            <a:extLst>
              <a:ext uri="{FF2B5EF4-FFF2-40B4-BE49-F238E27FC236}">
                <a16:creationId xmlns:a16="http://schemas.microsoft.com/office/drawing/2014/main" id="{A09FD015-0E4F-4FF1-80B1-F8A401EEF231}"/>
              </a:ext>
            </a:extLst>
          </p:cNvPr>
          <p:cNvGraphicFramePr/>
          <p:nvPr>
            <p:extLst>
              <p:ext uri="{D42A27DB-BD31-4B8C-83A1-F6EECF244321}">
                <p14:modId xmlns:p14="http://schemas.microsoft.com/office/powerpoint/2010/main" val="3803519151"/>
              </p:ext>
            </p:extLst>
          </p:nvPr>
        </p:nvGraphicFramePr>
        <p:xfrm>
          <a:off x="304800" y="4809754"/>
          <a:ext cx="14020800" cy="533567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1459050" y="911750"/>
            <a:ext cx="134112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7200" dirty="0">
                <a:solidFill>
                  <a:srgbClr val="FFFF00"/>
                </a:solidFill>
                <a:latin typeface="Aharoni" panose="02010803020104030203" pitchFamily="2" charset="-79"/>
                <a:cs typeface="Aharoni" panose="02010803020104030203" pitchFamily="2" charset="-79"/>
              </a:rPr>
              <a:t>CONTOH</a:t>
            </a:r>
          </a:p>
        </p:txBody>
      </p:sp>
      <p:sp>
        <p:nvSpPr>
          <p:cNvPr id="12" name="Content Placeholder 5">
            <a:extLst>
              <a:ext uri="{FF2B5EF4-FFF2-40B4-BE49-F238E27FC236}">
                <a16:creationId xmlns:a16="http://schemas.microsoft.com/office/drawing/2014/main" id="{BF8E6E04-7D4A-4EDF-B65C-895EE07861F9}"/>
              </a:ext>
            </a:extLst>
          </p:cNvPr>
          <p:cNvSpPr txBox="1">
            <a:spLocks/>
          </p:cNvSpPr>
          <p:nvPr/>
        </p:nvSpPr>
        <p:spPr>
          <a:xfrm>
            <a:off x="2420090" y="2122125"/>
            <a:ext cx="12805968" cy="507820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MY" dirty="0" err="1">
                <a:solidFill>
                  <a:schemeClr val="bg1"/>
                </a:solidFill>
              </a:rPr>
              <a:t>Jumlah</a:t>
            </a:r>
            <a:r>
              <a:rPr lang="en-MY" dirty="0">
                <a:solidFill>
                  <a:schemeClr val="bg1"/>
                </a:solidFill>
              </a:rPr>
              <a:t> </a:t>
            </a:r>
            <a:r>
              <a:rPr lang="en-MY" dirty="0" err="1">
                <a:solidFill>
                  <a:schemeClr val="bg1"/>
                </a:solidFill>
              </a:rPr>
              <a:t>bahan</a:t>
            </a:r>
            <a:r>
              <a:rPr lang="en-MY" dirty="0">
                <a:solidFill>
                  <a:schemeClr val="bg1"/>
                </a:solidFill>
              </a:rPr>
              <a:t> </a:t>
            </a:r>
            <a:r>
              <a:rPr lang="en-MY" dirty="0" err="1">
                <a:solidFill>
                  <a:schemeClr val="bg1"/>
                </a:solidFill>
              </a:rPr>
              <a:t>rujukan</a:t>
            </a:r>
            <a:r>
              <a:rPr lang="en-MY" dirty="0">
                <a:solidFill>
                  <a:schemeClr val="bg1"/>
                </a:solidFill>
              </a:rPr>
              <a:t> yang </a:t>
            </a:r>
            <a:r>
              <a:rPr lang="en-MY" dirty="0" err="1">
                <a:solidFill>
                  <a:schemeClr val="bg1"/>
                </a:solidFill>
              </a:rPr>
              <a:t>diperlukan</a:t>
            </a:r>
            <a:r>
              <a:rPr lang="en-MY" dirty="0">
                <a:solidFill>
                  <a:schemeClr val="bg1"/>
                </a:solidFill>
              </a:rPr>
              <a:t> </a:t>
            </a:r>
            <a:r>
              <a:rPr lang="en-MY" dirty="0" err="1">
                <a:solidFill>
                  <a:schemeClr val="bg1"/>
                </a:solidFill>
              </a:rPr>
              <a:t>adalah</a:t>
            </a:r>
            <a:r>
              <a:rPr lang="en-MY" dirty="0">
                <a:solidFill>
                  <a:schemeClr val="bg1"/>
                </a:solidFill>
              </a:rPr>
              <a:t> </a:t>
            </a:r>
            <a:r>
              <a:rPr lang="en-MY" dirty="0" err="1">
                <a:solidFill>
                  <a:schemeClr val="bg1"/>
                </a:solidFill>
              </a:rPr>
              <a:t>sekurang-kurangnya</a:t>
            </a:r>
            <a:r>
              <a:rPr lang="en-MY" dirty="0">
                <a:solidFill>
                  <a:schemeClr val="bg1"/>
                </a:solidFill>
              </a:rPr>
              <a:t> LIMA (5) </a:t>
            </a:r>
            <a:r>
              <a:rPr lang="en-MY" dirty="0" err="1">
                <a:solidFill>
                  <a:schemeClr val="bg1"/>
                </a:solidFill>
              </a:rPr>
              <a:t>rujukan</a:t>
            </a:r>
            <a:r>
              <a:rPr lang="en-MY" dirty="0">
                <a:solidFill>
                  <a:schemeClr val="bg1"/>
                </a:solidFill>
              </a:rPr>
              <a:t> </a:t>
            </a:r>
            <a:r>
              <a:rPr lang="en-MY" dirty="0" err="1">
                <a:solidFill>
                  <a:schemeClr val="bg1"/>
                </a:solidFill>
              </a:rPr>
              <a:t>ilmiah</a:t>
            </a:r>
            <a:r>
              <a:rPr lang="en-MY" dirty="0">
                <a:solidFill>
                  <a:schemeClr val="bg1"/>
                </a:solidFill>
              </a:rPr>
              <a:t> yang </a:t>
            </a:r>
            <a:r>
              <a:rPr lang="en-MY" dirty="0" err="1">
                <a:solidFill>
                  <a:schemeClr val="bg1"/>
                </a:solidFill>
              </a:rPr>
              <a:t>diterbitkan</a:t>
            </a:r>
            <a:r>
              <a:rPr lang="en-MY" dirty="0">
                <a:solidFill>
                  <a:schemeClr val="bg1"/>
                </a:solidFill>
              </a:rPr>
              <a:t> </a:t>
            </a:r>
            <a:r>
              <a:rPr lang="en-MY" dirty="0" err="1">
                <a:solidFill>
                  <a:schemeClr val="bg1"/>
                </a:solidFill>
              </a:rPr>
              <a:t>dalam</a:t>
            </a:r>
            <a:r>
              <a:rPr lang="en-MY" dirty="0">
                <a:solidFill>
                  <a:schemeClr val="bg1"/>
                </a:solidFill>
              </a:rPr>
              <a:t> </a:t>
            </a:r>
            <a:r>
              <a:rPr lang="en-MY" dirty="0" err="1">
                <a:solidFill>
                  <a:schemeClr val="bg1"/>
                </a:solidFill>
              </a:rPr>
              <a:t>jangka</a:t>
            </a:r>
            <a:r>
              <a:rPr lang="en-MY" dirty="0">
                <a:solidFill>
                  <a:schemeClr val="bg1"/>
                </a:solidFill>
              </a:rPr>
              <a:t> masa 5 </a:t>
            </a:r>
            <a:r>
              <a:rPr lang="en-MY" dirty="0" err="1">
                <a:solidFill>
                  <a:schemeClr val="bg1"/>
                </a:solidFill>
              </a:rPr>
              <a:t>tahun</a:t>
            </a:r>
            <a:r>
              <a:rPr lang="en-MY" dirty="0">
                <a:solidFill>
                  <a:schemeClr val="bg1"/>
                </a:solidFill>
              </a:rPr>
              <a:t> </a:t>
            </a:r>
            <a:r>
              <a:rPr lang="en-MY" dirty="0" err="1">
                <a:solidFill>
                  <a:schemeClr val="bg1"/>
                </a:solidFill>
              </a:rPr>
              <a:t>terdahulu</a:t>
            </a:r>
            <a:r>
              <a:rPr lang="en-MY" dirty="0">
                <a:solidFill>
                  <a:schemeClr val="bg1"/>
                </a:solidFill>
              </a:rPr>
              <a:t>. </a:t>
            </a:r>
            <a:r>
              <a:rPr lang="en-MY" dirty="0" err="1">
                <a:solidFill>
                  <a:schemeClr val="bg1"/>
                </a:solidFill>
              </a:rPr>
              <a:t>Dalam</a:t>
            </a:r>
            <a:r>
              <a:rPr lang="en-MY" dirty="0">
                <a:solidFill>
                  <a:schemeClr val="bg1"/>
                </a:solidFill>
              </a:rPr>
              <a:t> proses </a:t>
            </a:r>
            <a:r>
              <a:rPr lang="en-MY" dirty="0" err="1">
                <a:solidFill>
                  <a:schemeClr val="bg1"/>
                </a:solidFill>
              </a:rPr>
              <a:t>membuat</a:t>
            </a:r>
            <a:r>
              <a:rPr lang="en-MY" dirty="0">
                <a:solidFill>
                  <a:schemeClr val="bg1"/>
                </a:solidFill>
              </a:rPr>
              <a:t> </a:t>
            </a:r>
            <a:r>
              <a:rPr lang="en-MY" dirty="0" err="1">
                <a:solidFill>
                  <a:schemeClr val="bg1"/>
                </a:solidFill>
              </a:rPr>
              <a:t>kajian</a:t>
            </a:r>
            <a:r>
              <a:rPr lang="en-MY" dirty="0">
                <a:solidFill>
                  <a:schemeClr val="bg1"/>
                </a:solidFill>
              </a:rPr>
              <a:t> </a:t>
            </a:r>
            <a:r>
              <a:rPr lang="en-MY" dirty="0" err="1">
                <a:solidFill>
                  <a:schemeClr val="bg1"/>
                </a:solidFill>
              </a:rPr>
              <a:t>literatur</a:t>
            </a:r>
            <a:r>
              <a:rPr lang="en-MY" dirty="0">
                <a:solidFill>
                  <a:schemeClr val="bg1"/>
                </a:solidFill>
              </a:rPr>
              <a:t>, </a:t>
            </a:r>
            <a:r>
              <a:rPr lang="en-MY" dirty="0" err="1">
                <a:solidFill>
                  <a:schemeClr val="bg1"/>
                </a:solidFill>
              </a:rPr>
              <a:t>seseorang</a:t>
            </a:r>
            <a:r>
              <a:rPr lang="en-MY" dirty="0">
                <a:solidFill>
                  <a:schemeClr val="bg1"/>
                </a:solidFill>
              </a:rPr>
              <a:t> </a:t>
            </a:r>
            <a:r>
              <a:rPr lang="en-MY" dirty="0" err="1">
                <a:solidFill>
                  <a:schemeClr val="bg1"/>
                </a:solidFill>
              </a:rPr>
              <a:t>penyelidik</a:t>
            </a:r>
            <a:r>
              <a:rPr lang="en-MY" dirty="0">
                <a:solidFill>
                  <a:schemeClr val="bg1"/>
                </a:solidFill>
              </a:rPr>
              <a:t> </a:t>
            </a:r>
            <a:r>
              <a:rPr lang="en-MY" dirty="0" err="1">
                <a:solidFill>
                  <a:schemeClr val="bg1"/>
                </a:solidFill>
              </a:rPr>
              <a:t>akan</a:t>
            </a:r>
            <a:r>
              <a:rPr lang="en-MY" dirty="0">
                <a:solidFill>
                  <a:schemeClr val="bg1"/>
                </a:solidFill>
              </a:rPr>
              <a:t> </a:t>
            </a:r>
            <a:r>
              <a:rPr lang="en-MY" dirty="0" err="1">
                <a:solidFill>
                  <a:schemeClr val="bg1"/>
                </a:solidFill>
              </a:rPr>
              <a:t>mengenal</a:t>
            </a:r>
            <a:r>
              <a:rPr lang="en-MY" dirty="0">
                <a:solidFill>
                  <a:schemeClr val="bg1"/>
                </a:solidFill>
              </a:rPr>
              <a:t> </a:t>
            </a:r>
            <a:r>
              <a:rPr lang="en-MY" dirty="0" err="1">
                <a:solidFill>
                  <a:schemeClr val="bg1"/>
                </a:solidFill>
              </a:rPr>
              <a:t>pasti</a:t>
            </a:r>
            <a:r>
              <a:rPr lang="en-MY" dirty="0">
                <a:solidFill>
                  <a:schemeClr val="bg1"/>
                </a:solidFill>
              </a:rPr>
              <a:t> </a:t>
            </a:r>
            <a:r>
              <a:rPr lang="en-MY" dirty="0" err="1">
                <a:solidFill>
                  <a:schemeClr val="bg1"/>
                </a:solidFill>
              </a:rPr>
              <a:t>dapatan-dapatan</a:t>
            </a:r>
            <a:r>
              <a:rPr lang="en-MY" dirty="0">
                <a:solidFill>
                  <a:schemeClr val="bg1"/>
                </a:solidFill>
              </a:rPr>
              <a:t> </a:t>
            </a:r>
            <a:r>
              <a:rPr lang="en-MY" dirty="0" err="1">
                <a:solidFill>
                  <a:schemeClr val="bg1"/>
                </a:solidFill>
              </a:rPr>
              <a:t>penyelidik</a:t>
            </a:r>
            <a:r>
              <a:rPr lang="en-MY" dirty="0">
                <a:solidFill>
                  <a:schemeClr val="bg1"/>
                </a:solidFill>
              </a:rPr>
              <a:t> lain </a:t>
            </a:r>
            <a:r>
              <a:rPr lang="en-MY" dirty="0" err="1">
                <a:solidFill>
                  <a:schemeClr val="bg1"/>
                </a:solidFill>
              </a:rPr>
              <a:t>dalam</a:t>
            </a:r>
            <a:r>
              <a:rPr lang="en-MY" dirty="0">
                <a:solidFill>
                  <a:schemeClr val="bg1"/>
                </a:solidFill>
              </a:rPr>
              <a:t> </a:t>
            </a:r>
            <a:r>
              <a:rPr lang="en-MY" dirty="0" err="1">
                <a:solidFill>
                  <a:schemeClr val="bg1"/>
                </a:solidFill>
              </a:rPr>
              <a:t>bidang</a:t>
            </a:r>
            <a:r>
              <a:rPr lang="en-MY" dirty="0">
                <a:solidFill>
                  <a:schemeClr val="bg1"/>
                </a:solidFill>
              </a:rPr>
              <a:t> yang </a:t>
            </a:r>
            <a:r>
              <a:rPr lang="en-MY" dirty="0" err="1">
                <a:solidFill>
                  <a:schemeClr val="bg1"/>
                </a:solidFill>
              </a:rPr>
              <a:t>akan</a:t>
            </a:r>
            <a:r>
              <a:rPr lang="en-MY" dirty="0">
                <a:solidFill>
                  <a:schemeClr val="bg1"/>
                </a:solidFill>
              </a:rPr>
              <a:t> </a:t>
            </a:r>
            <a:r>
              <a:rPr lang="en-MY" dirty="0" err="1">
                <a:solidFill>
                  <a:schemeClr val="bg1"/>
                </a:solidFill>
              </a:rPr>
              <a:t>dikaji</a:t>
            </a:r>
            <a:r>
              <a:rPr lang="en-MY" dirty="0">
                <a:solidFill>
                  <a:schemeClr val="bg1"/>
                </a:solidFill>
              </a:rPr>
              <a:t>. </a:t>
            </a:r>
            <a:r>
              <a:rPr lang="en-MY" dirty="0" err="1">
                <a:solidFill>
                  <a:schemeClr val="bg1"/>
                </a:solidFill>
              </a:rPr>
              <a:t>Rujukan</a:t>
            </a:r>
            <a:r>
              <a:rPr lang="en-MY" dirty="0">
                <a:solidFill>
                  <a:schemeClr val="bg1"/>
                </a:solidFill>
              </a:rPr>
              <a:t> yang </a:t>
            </a:r>
            <a:r>
              <a:rPr lang="en-MY" dirty="0" err="1">
                <a:solidFill>
                  <a:schemeClr val="bg1"/>
                </a:solidFill>
              </a:rPr>
              <a:t>digunakan</a:t>
            </a:r>
            <a:r>
              <a:rPr lang="en-MY" dirty="0">
                <a:solidFill>
                  <a:schemeClr val="bg1"/>
                </a:solidFill>
              </a:rPr>
              <a:t> </a:t>
            </a:r>
            <a:r>
              <a:rPr lang="en-MY" dirty="0" err="1">
                <a:solidFill>
                  <a:schemeClr val="bg1"/>
                </a:solidFill>
              </a:rPr>
              <a:t>mestilah</a:t>
            </a:r>
            <a:r>
              <a:rPr lang="en-MY" dirty="0">
                <a:solidFill>
                  <a:schemeClr val="bg1"/>
                </a:solidFill>
              </a:rPr>
              <a:t> </a:t>
            </a:r>
            <a:r>
              <a:rPr lang="en-MY" dirty="0" err="1">
                <a:solidFill>
                  <a:schemeClr val="bg1"/>
                </a:solidFill>
              </a:rPr>
              <a:t>berkaitan</a:t>
            </a:r>
            <a:r>
              <a:rPr lang="en-MY" dirty="0">
                <a:solidFill>
                  <a:schemeClr val="bg1"/>
                </a:solidFill>
              </a:rPr>
              <a:t> </a:t>
            </a:r>
            <a:r>
              <a:rPr lang="en-MY" dirty="0" err="1">
                <a:solidFill>
                  <a:schemeClr val="bg1"/>
                </a:solidFill>
              </a:rPr>
              <a:t>dengan</a:t>
            </a:r>
            <a:r>
              <a:rPr lang="en-MY" dirty="0">
                <a:solidFill>
                  <a:schemeClr val="bg1"/>
                </a:solidFill>
              </a:rPr>
              <a:t> </a:t>
            </a:r>
            <a:r>
              <a:rPr lang="en-MY" dirty="0" err="1">
                <a:solidFill>
                  <a:schemeClr val="bg1"/>
                </a:solidFill>
              </a:rPr>
              <a:t>fokus</a:t>
            </a:r>
            <a:r>
              <a:rPr lang="en-MY" dirty="0">
                <a:solidFill>
                  <a:schemeClr val="bg1"/>
                </a:solidFill>
              </a:rPr>
              <a:t> </a:t>
            </a:r>
            <a:r>
              <a:rPr lang="en-MY" dirty="0" err="1">
                <a:solidFill>
                  <a:schemeClr val="bg1"/>
                </a:solidFill>
              </a:rPr>
              <a:t>projek</a:t>
            </a:r>
            <a:r>
              <a:rPr lang="en-MY" dirty="0">
                <a:solidFill>
                  <a:schemeClr val="bg1"/>
                </a:solidFill>
              </a:rPr>
              <a:t>/</a:t>
            </a:r>
            <a:r>
              <a:rPr lang="en-MY" dirty="0" err="1">
                <a:solidFill>
                  <a:schemeClr val="bg1"/>
                </a:solidFill>
              </a:rPr>
              <a:t>kajian</a:t>
            </a:r>
            <a:r>
              <a:rPr lang="en-MY" dirty="0">
                <a:solidFill>
                  <a:schemeClr val="bg1"/>
                </a:solidFill>
              </a:rPr>
              <a:t>. </a:t>
            </a:r>
            <a:r>
              <a:rPr lang="en-MY" dirty="0" err="1">
                <a:solidFill>
                  <a:schemeClr val="bg1"/>
                </a:solidFill>
              </a:rPr>
              <a:t>Elemen</a:t>
            </a:r>
            <a:r>
              <a:rPr lang="en-MY" dirty="0">
                <a:solidFill>
                  <a:schemeClr val="bg1"/>
                </a:solidFill>
              </a:rPr>
              <a:t> </a:t>
            </a:r>
            <a:r>
              <a:rPr lang="en-MY" dirty="0" err="1">
                <a:solidFill>
                  <a:schemeClr val="bg1"/>
                </a:solidFill>
              </a:rPr>
              <a:t>utama</a:t>
            </a:r>
            <a:endParaRPr lang="en-MY" dirty="0">
              <a:solidFill>
                <a:schemeClr val="bg1"/>
              </a:solidFill>
            </a:endParaRPr>
          </a:p>
          <a:p>
            <a:pPr marL="0" indent="0">
              <a:buNone/>
            </a:pPr>
            <a:r>
              <a:rPr lang="en-MY" dirty="0">
                <a:solidFill>
                  <a:schemeClr val="bg1"/>
                </a:solidFill>
              </a:rPr>
              <a:t>    (a) </a:t>
            </a:r>
            <a:r>
              <a:rPr lang="en-MY" dirty="0" err="1">
                <a:solidFill>
                  <a:schemeClr val="bg1"/>
                </a:solidFill>
              </a:rPr>
              <a:t>mencari</a:t>
            </a:r>
            <a:r>
              <a:rPr lang="en-MY" dirty="0">
                <a:solidFill>
                  <a:schemeClr val="bg1"/>
                </a:solidFill>
              </a:rPr>
              <a:t> </a:t>
            </a:r>
            <a:r>
              <a:rPr lang="en-MY" dirty="0" err="1">
                <a:solidFill>
                  <a:schemeClr val="bg1"/>
                </a:solidFill>
              </a:rPr>
              <a:t>kesamaan</a:t>
            </a:r>
            <a:r>
              <a:rPr lang="en-MY" dirty="0">
                <a:solidFill>
                  <a:schemeClr val="bg1"/>
                </a:solidFill>
              </a:rPr>
              <a:t> (compare); </a:t>
            </a:r>
          </a:p>
          <a:p>
            <a:pPr marL="0" indent="0">
              <a:buNone/>
            </a:pPr>
            <a:r>
              <a:rPr lang="en-MY" dirty="0">
                <a:solidFill>
                  <a:schemeClr val="bg1"/>
                </a:solidFill>
              </a:rPr>
              <a:t>    (b) </a:t>
            </a:r>
            <a:r>
              <a:rPr lang="en-MY" dirty="0" err="1">
                <a:solidFill>
                  <a:schemeClr val="bg1"/>
                </a:solidFill>
              </a:rPr>
              <a:t>mencari</a:t>
            </a:r>
            <a:r>
              <a:rPr lang="en-MY" dirty="0">
                <a:solidFill>
                  <a:schemeClr val="bg1"/>
                </a:solidFill>
              </a:rPr>
              <a:t> </a:t>
            </a:r>
            <a:r>
              <a:rPr lang="en-MY" dirty="0" err="1">
                <a:solidFill>
                  <a:schemeClr val="bg1"/>
                </a:solidFill>
              </a:rPr>
              <a:t>ketidaksamaan</a:t>
            </a:r>
            <a:r>
              <a:rPr lang="en-MY" dirty="0">
                <a:solidFill>
                  <a:schemeClr val="bg1"/>
                </a:solidFill>
              </a:rPr>
              <a:t> (contrast); </a:t>
            </a:r>
          </a:p>
          <a:p>
            <a:pPr marL="0" indent="0">
              <a:buNone/>
            </a:pPr>
            <a:r>
              <a:rPr lang="en-MY" dirty="0">
                <a:solidFill>
                  <a:schemeClr val="bg1"/>
                </a:solidFill>
              </a:rPr>
              <a:t>    (c) </a:t>
            </a:r>
            <a:r>
              <a:rPr lang="en-MY" dirty="0" err="1">
                <a:solidFill>
                  <a:schemeClr val="bg1"/>
                </a:solidFill>
              </a:rPr>
              <a:t>memberi</a:t>
            </a:r>
            <a:r>
              <a:rPr lang="en-MY" dirty="0">
                <a:solidFill>
                  <a:schemeClr val="bg1"/>
                </a:solidFill>
              </a:rPr>
              <a:t> </a:t>
            </a:r>
            <a:r>
              <a:rPr lang="en-MY" dirty="0" err="1">
                <a:solidFill>
                  <a:schemeClr val="bg1"/>
                </a:solidFill>
              </a:rPr>
              <a:t>pandangan</a:t>
            </a:r>
            <a:r>
              <a:rPr lang="en-MY" dirty="0">
                <a:solidFill>
                  <a:schemeClr val="bg1"/>
                </a:solidFill>
              </a:rPr>
              <a:t> (</a:t>
            </a:r>
            <a:r>
              <a:rPr lang="en-MY" dirty="0" err="1">
                <a:solidFill>
                  <a:schemeClr val="bg1"/>
                </a:solidFill>
              </a:rPr>
              <a:t>criticsize</a:t>
            </a:r>
            <a:r>
              <a:rPr lang="en-MY" dirty="0">
                <a:solidFill>
                  <a:schemeClr val="bg1"/>
                </a:solidFill>
              </a:rPr>
              <a:t>); </a:t>
            </a:r>
          </a:p>
          <a:p>
            <a:pPr marL="0" indent="0">
              <a:buNone/>
            </a:pPr>
            <a:r>
              <a:rPr lang="en-MY" dirty="0">
                <a:solidFill>
                  <a:schemeClr val="bg1"/>
                </a:solidFill>
              </a:rPr>
              <a:t>    (d) </a:t>
            </a:r>
            <a:r>
              <a:rPr lang="en-MY" dirty="0" err="1">
                <a:solidFill>
                  <a:schemeClr val="bg1"/>
                </a:solidFill>
              </a:rPr>
              <a:t>membandingkan</a:t>
            </a:r>
            <a:r>
              <a:rPr lang="en-MY" dirty="0">
                <a:solidFill>
                  <a:schemeClr val="bg1"/>
                </a:solidFill>
              </a:rPr>
              <a:t> (synthesize); dan </a:t>
            </a:r>
          </a:p>
          <a:p>
            <a:pPr marL="0" indent="0">
              <a:buNone/>
            </a:pPr>
            <a:r>
              <a:rPr lang="en-MY" dirty="0">
                <a:solidFill>
                  <a:schemeClr val="bg1"/>
                </a:solidFill>
              </a:rPr>
              <a:t>    (e) </a:t>
            </a:r>
            <a:r>
              <a:rPr lang="en-MY" dirty="0" err="1">
                <a:solidFill>
                  <a:schemeClr val="bg1"/>
                </a:solidFill>
              </a:rPr>
              <a:t>meringkaskan</a:t>
            </a:r>
            <a:r>
              <a:rPr lang="en-MY" dirty="0">
                <a:solidFill>
                  <a:schemeClr val="bg1"/>
                </a:solidFill>
              </a:rPr>
              <a:t> (summarize</a:t>
            </a:r>
          </a:p>
          <a:p>
            <a:endParaRPr lang="en-MY" dirty="0">
              <a:solidFill>
                <a:schemeClr val="bg1"/>
              </a:solidFill>
            </a:endParaRPr>
          </a:p>
        </p:txBody>
      </p:sp>
    </p:spTree>
    <p:extLst>
      <p:ext uri="{BB962C8B-B14F-4D97-AF65-F5344CB8AC3E}">
        <p14:creationId xmlns:p14="http://schemas.microsoft.com/office/powerpoint/2010/main" val="4105750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1805542" cy="118055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03420" y="1177460"/>
            <a:ext cx="11805542" cy="11805542"/>
          </a:xfrm>
          <a:prstGeom prst="rect">
            <a:avLst/>
          </a:prstGeom>
        </p:spPr>
      </p:pic>
      <p:pic>
        <p:nvPicPr>
          <p:cNvPr id="5" name="Picture 5"/>
          <p:cNvPicPr>
            <a:picLocks noChangeAspect="1"/>
          </p:cNvPicPr>
          <p:nvPr/>
        </p:nvPicPr>
        <p:blipFill>
          <a:blip r:embed="rId6"/>
          <a:srcRect/>
          <a:stretch>
            <a:fillRect/>
          </a:stretch>
        </p:blipFill>
        <p:spPr>
          <a:xfrm rot="1365435">
            <a:off x="-4356799" y="-976259"/>
            <a:ext cx="6282382" cy="6378053"/>
          </a:xfrm>
          <a:prstGeom prst="rect">
            <a:avLst/>
          </a:prstGeom>
        </p:spPr>
      </p:pic>
      <p:sp>
        <p:nvSpPr>
          <p:cNvPr id="8" name="Rectangle 2">
            <a:extLst>
              <a:ext uri="{FF2B5EF4-FFF2-40B4-BE49-F238E27FC236}">
                <a16:creationId xmlns:a16="http://schemas.microsoft.com/office/drawing/2014/main" id="{D0C7D76A-DE45-4E2A-A164-0F25C8187B28}"/>
              </a:ext>
            </a:extLst>
          </p:cNvPr>
          <p:cNvSpPr txBox="1">
            <a:spLocks noChangeArrowheads="1"/>
          </p:cNvSpPr>
          <p:nvPr/>
        </p:nvSpPr>
        <p:spPr>
          <a:xfrm>
            <a:off x="2895600" y="1269180"/>
            <a:ext cx="13831009"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5400" dirty="0">
                <a:solidFill>
                  <a:srgbClr val="FFFF00"/>
                </a:solidFill>
                <a:latin typeface="Aharoni" panose="02010803020104030203" pitchFamily="2" charset="-79"/>
                <a:cs typeface="Aharoni" panose="02010803020104030203" pitchFamily="2" charset="-79"/>
              </a:rPr>
              <a:t>2.3 : </a:t>
            </a:r>
            <a:r>
              <a:rPr lang="en-US" sz="5400" noProof="1">
                <a:solidFill>
                  <a:srgbClr val="FFFF00"/>
                </a:solidFill>
              </a:rPr>
              <a:t>Rumusan</a:t>
            </a:r>
            <a:endParaRPr lang="en-MY" altLang="en-US" sz="5400" dirty="0">
              <a:solidFill>
                <a:srgbClr val="FFFF00"/>
              </a:solidFill>
              <a:latin typeface="Aharoni" panose="02010803020104030203" pitchFamily="2" charset="-79"/>
              <a:cs typeface="Aharoni" panose="02010803020104030203" pitchFamily="2" charset="-79"/>
            </a:endParaRPr>
          </a:p>
        </p:txBody>
      </p:sp>
      <p:sp>
        <p:nvSpPr>
          <p:cNvPr id="10" name="Content Placeholder 5">
            <a:extLst>
              <a:ext uri="{FF2B5EF4-FFF2-40B4-BE49-F238E27FC236}">
                <a16:creationId xmlns:a16="http://schemas.microsoft.com/office/drawing/2014/main" id="{8A1B72C2-E6A2-478C-B480-8EC9AB49139F}"/>
              </a:ext>
            </a:extLst>
          </p:cNvPr>
          <p:cNvSpPr txBox="1">
            <a:spLocks/>
          </p:cNvSpPr>
          <p:nvPr/>
        </p:nvSpPr>
        <p:spPr>
          <a:xfrm>
            <a:off x="2419704" y="3810126"/>
            <a:ext cx="13831009" cy="389346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MY" dirty="0" err="1">
                <a:solidFill>
                  <a:schemeClr val="bg1"/>
                </a:solidFill>
              </a:rPr>
              <a:t>Rumusan</a:t>
            </a:r>
            <a:r>
              <a:rPr lang="en-MY" dirty="0">
                <a:solidFill>
                  <a:schemeClr val="bg1"/>
                </a:solidFill>
              </a:rPr>
              <a:t> </a:t>
            </a:r>
            <a:r>
              <a:rPr lang="en-MY" dirty="0" err="1">
                <a:solidFill>
                  <a:schemeClr val="bg1"/>
                </a:solidFill>
              </a:rPr>
              <a:t>perlu</a:t>
            </a:r>
            <a:r>
              <a:rPr lang="en-MY" dirty="0">
                <a:solidFill>
                  <a:schemeClr val="bg1"/>
                </a:solidFill>
              </a:rPr>
              <a:t> </a:t>
            </a:r>
            <a:r>
              <a:rPr lang="en-MY" dirty="0" err="1">
                <a:solidFill>
                  <a:schemeClr val="bg1"/>
                </a:solidFill>
              </a:rPr>
              <a:t>dikaitkan</a:t>
            </a:r>
            <a:r>
              <a:rPr lang="en-MY" dirty="0">
                <a:solidFill>
                  <a:schemeClr val="bg1"/>
                </a:solidFill>
              </a:rPr>
              <a:t> </a:t>
            </a:r>
            <a:r>
              <a:rPr lang="en-MY" dirty="0" err="1">
                <a:solidFill>
                  <a:schemeClr val="bg1"/>
                </a:solidFill>
              </a:rPr>
              <a:t>dengan</a:t>
            </a:r>
            <a:r>
              <a:rPr lang="en-MY" dirty="0">
                <a:solidFill>
                  <a:schemeClr val="bg1"/>
                </a:solidFill>
              </a:rPr>
              <a:t> </a:t>
            </a:r>
            <a:r>
              <a:rPr lang="en-MY" dirty="0" err="1">
                <a:solidFill>
                  <a:schemeClr val="bg1"/>
                </a:solidFill>
              </a:rPr>
              <a:t>bahan</a:t>
            </a:r>
            <a:r>
              <a:rPr lang="en-MY" dirty="0">
                <a:solidFill>
                  <a:schemeClr val="bg1"/>
                </a:solidFill>
              </a:rPr>
              <a:t> </a:t>
            </a:r>
            <a:r>
              <a:rPr lang="en-MY" dirty="0" err="1">
                <a:solidFill>
                  <a:schemeClr val="bg1"/>
                </a:solidFill>
              </a:rPr>
              <a:t>rujukan</a:t>
            </a:r>
            <a:r>
              <a:rPr lang="en-MY" dirty="0">
                <a:solidFill>
                  <a:schemeClr val="bg1"/>
                </a:solidFill>
              </a:rPr>
              <a:t> yang </a:t>
            </a:r>
            <a:r>
              <a:rPr lang="en-MY" dirty="0" err="1">
                <a:solidFill>
                  <a:schemeClr val="bg1"/>
                </a:solidFill>
              </a:rPr>
              <a:t>memfokuskan</a:t>
            </a:r>
            <a:r>
              <a:rPr lang="en-MY" dirty="0">
                <a:solidFill>
                  <a:schemeClr val="bg1"/>
                </a:solidFill>
              </a:rPr>
              <a:t> </a:t>
            </a:r>
            <a:r>
              <a:rPr lang="en-MY" dirty="0" err="1">
                <a:solidFill>
                  <a:schemeClr val="bg1"/>
                </a:solidFill>
              </a:rPr>
              <a:t>tajuk</a:t>
            </a:r>
            <a:r>
              <a:rPr lang="en-MY" dirty="0">
                <a:solidFill>
                  <a:schemeClr val="bg1"/>
                </a:solidFill>
              </a:rPr>
              <a:t> </a:t>
            </a:r>
            <a:r>
              <a:rPr lang="en-MY" dirty="0" err="1">
                <a:solidFill>
                  <a:schemeClr val="bg1"/>
                </a:solidFill>
              </a:rPr>
              <a:t>utama</a:t>
            </a:r>
            <a:r>
              <a:rPr lang="en-MY" dirty="0">
                <a:solidFill>
                  <a:schemeClr val="bg1"/>
                </a:solidFill>
              </a:rPr>
              <a:t> </a:t>
            </a:r>
            <a:r>
              <a:rPr lang="en-MY" dirty="0" err="1">
                <a:solidFill>
                  <a:schemeClr val="bg1"/>
                </a:solidFill>
              </a:rPr>
              <a:t>dalam</a:t>
            </a:r>
            <a:r>
              <a:rPr lang="en-MY" dirty="0">
                <a:solidFill>
                  <a:schemeClr val="bg1"/>
                </a:solidFill>
              </a:rPr>
              <a:t> </a:t>
            </a:r>
            <a:r>
              <a:rPr lang="en-MY" dirty="0" err="1">
                <a:solidFill>
                  <a:schemeClr val="bg1"/>
                </a:solidFill>
              </a:rPr>
              <a:t>literatur</a:t>
            </a:r>
            <a:r>
              <a:rPr lang="en-MY" dirty="0">
                <a:solidFill>
                  <a:schemeClr val="bg1"/>
                </a:solidFill>
              </a:rPr>
              <a:t> </a:t>
            </a:r>
            <a:r>
              <a:rPr lang="en-MY" dirty="0" err="1">
                <a:solidFill>
                  <a:schemeClr val="bg1"/>
                </a:solidFill>
              </a:rPr>
              <a:t>dengan</a:t>
            </a:r>
            <a:r>
              <a:rPr lang="en-MY" dirty="0">
                <a:solidFill>
                  <a:schemeClr val="bg1"/>
                </a:solidFill>
              </a:rPr>
              <a:t> </a:t>
            </a:r>
            <a:r>
              <a:rPr lang="en-MY" dirty="0" err="1">
                <a:solidFill>
                  <a:schemeClr val="bg1"/>
                </a:solidFill>
              </a:rPr>
              <a:t>bidang</a:t>
            </a:r>
            <a:r>
              <a:rPr lang="en-MY" dirty="0">
                <a:solidFill>
                  <a:schemeClr val="bg1"/>
                </a:solidFill>
              </a:rPr>
              <a:t> yang </a:t>
            </a:r>
            <a:r>
              <a:rPr lang="en-MY" dirty="0" err="1">
                <a:solidFill>
                  <a:schemeClr val="bg1"/>
                </a:solidFill>
              </a:rPr>
              <a:t>hendak</a:t>
            </a:r>
            <a:r>
              <a:rPr lang="en-MY" dirty="0">
                <a:solidFill>
                  <a:schemeClr val="bg1"/>
                </a:solidFill>
              </a:rPr>
              <a:t> </a:t>
            </a:r>
            <a:r>
              <a:rPr lang="en-MY" dirty="0" err="1">
                <a:solidFill>
                  <a:schemeClr val="bg1"/>
                </a:solidFill>
              </a:rPr>
              <a:t>dikaji</a:t>
            </a:r>
            <a:r>
              <a:rPr lang="en-MY" dirty="0">
                <a:solidFill>
                  <a:schemeClr val="bg1"/>
                </a:solidFill>
              </a:rPr>
              <a:t>. </a:t>
            </a:r>
            <a:r>
              <a:rPr lang="en-MY" dirty="0" err="1">
                <a:solidFill>
                  <a:schemeClr val="bg1"/>
                </a:solidFill>
              </a:rPr>
              <a:t>Walau</a:t>
            </a:r>
            <a:r>
              <a:rPr lang="en-MY" dirty="0">
                <a:solidFill>
                  <a:schemeClr val="bg1"/>
                </a:solidFill>
              </a:rPr>
              <a:t> </a:t>
            </a:r>
            <a:r>
              <a:rPr lang="en-MY" dirty="0" err="1">
                <a:solidFill>
                  <a:schemeClr val="bg1"/>
                </a:solidFill>
              </a:rPr>
              <a:t>bagaimanapun</a:t>
            </a:r>
            <a:r>
              <a:rPr lang="en-MY" dirty="0">
                <a:solidFill>
                  <a:schemeClr val="bg1"/>
                </a:solidFill>
              </a:rPr>
              <a:t>, </a:t>
            </a:r>
            <a:r>
              <a:rPr lang="en-MY" dirty="0" err="1">
                <a:solidFill>
                  <a:schemeClr val="bg1"/>
                </a:solidFill>
              </a:rPr>
              <a:t>subtajuk</a:t>
            </a:r>
            <a:r>
              <a:rPr lang="en-MY" dirty="0">
                <a:solidFill>
                  <a:schemeClr val="bg1"/>
                </a:solidFill>
              </a:rPr>
              <a:t> yang </a:t>
            </a:r>
            <a:r>
              <a:rPr lang="en-MY" dirty="0" err="1">
                <a:solidFill>
                  <a:schemeClr val="bg1"/>
                </a:solidFill>
              </a:rPr>
              <a:t>dicadangkan</a:t>
            </a:r>
            <a:r>
              <a:rPr lang="en-MY" dirty="0">
                <a:solidFill>
                  <a:schemeClr val="bg1"/>
                </a:solidFill>
              </a:rPr>
              <a:t> </a:t>
            </a:r>
            <a:r>
              <a:rPr lang="en-MY" dirty="0" err="1">
                <a:solidFill>
                  <a:schemeClr val="bg1"/>
                </a:solidFill>
              </a:rPr>
              <a:t>boleh</a:t>
            </a:r>
            <a:r>
              <a:rPr lang="en-MY" dirty="0">
                <a:solidFill>
                  <a:schemeClr val="bg1"/>
                </a:solidFill>
              </a:rPr>
              <a:t> </a:t>
            </a:r>
            <a:r>
              <a:rPr lang="en-MY" dirty="0" err="1">
                <a:solidFill>
                  <a:schemeClr val="bg1"/>
                </a:solidFill>
              </a:rPr>
              <a:t>ditambah</a:t>
            </a:r>
            <a:r>
              <a:rPr lang="en-MY" dirty="0">
                <a:solidFill>
                  <a:schemeClr val="bg1"/>
                </a:solidFill>
              </a:rPr>
              <a:t> </a:t>
            </a:r>
            <a:r>
              <a:rPr lang="en-MY" dirty="0" err="1">
                <a:solidFill>
                  <a:schemeClr val="bg1"/>
                </a:solidFill>
              </a:rPr>
              <a:t>mengikut</a:t>
            </a:r>
            <a:r>
              <a:rPr lang="en-MY" dirty="0">
                <a:solidFill>
                  <a:schemeClr val="bg1"/>
                </a:solidFill>
              </a:rPr>
              <a:t> </a:t>
            </a:r>
            <a:r>
              <a:rPr lang="en-MY" dirty="0" err="1">
                <a:solidFill>
                  <a:schemeClr val="bg1"/>
                </a:solidFill>
              </a:rPr>
              <a:t>kesesuaian</a:t>
            </a:r>
            <a:r>
              <a:rPr lang="en-MY" dirty="0">
                <a:solidFill>
                  <a:schemeClr val="bg1"/>
                </a:solidFill>
              </a:rPr>
              <a:t> </a:t>
            </a:r>
            <a:r>
              <a:rPr lang="en-MY" dirty="0" err="1">
                <a:solidFill>
                  <a:schemeClr val="bg1"/>
                </a:solidFill>
              </a:rPr>
              <a:t>projek</a:t>
            </a:r>
            <a:r>
              <a:rPr lang="en-MY" dirty="0">
                <a:solidFill>
                  <a:schemeClr val="bg1"/>
                </a:solidFill>
              </a:rPr>
              <a:t>/</a:t>
            </a:r>
            <a:r>
              <a:rPr lang="en-MY" dirty="0" err="1">
                <a:solidFill>
                  <a:schemeClr val="bg1"/>
                </a:solidFill>
              </a:rPr>
              <a:t>kajian</a:t>
            </a:r>
            <a:r>
              <a:rPr lang="en-MY" dirty="0">
                <a:solidFill>
                  <a:schemeClr val="bg1"/>
                </a:solidFill>
              </a:rPr>
              <a:t> yang </a:t>
            </a:r>
            <a:r>
              <a:rPr lang="en-MY" dirty="0" err="1">
                <a:solidFill>
                  <a:schemeClr val="bg1"/>
                </a:solidFill>
              </a:rPr>
              <a:t>dilaksanakan</a:t>
            </a:r>
            <a:r>
              <a:rPr lang="en-MY" dirty="0">
                <a:solidFill>
                  <a:schemeClr val="bg1"/>
                </a:solidFill>
              </a:rPr>
              <a:t>.</a:t>
            </a:r>
          </a:p>
          <a:p>
            <a:endParaRPr lang="en-US" noProof="1">
              <a:solidFill>
                <a:schemeClr val="bg1"/>
              </a:solidFill>
            </a:endParaRPr>
          </a:p>
        </p:txBody>
      </p:sp>
    </p:spTree>
    <p:extLst>
      <p:ext uri="{BB962C8B-B14F-4D97-AF65-F5344CB8AC3E}">
        <p14:creationId xmlns:p14="http://schemas.microsoft.com/office/powerpoint/2010/main" val="2147873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1805542" cy="118055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03420" y="1177460"/>
            <a:ext cx="11805542" cy="11805542"/>
          </a:xfrm>
          <a:prstGeom prst="rect">
            <a:avLst/>
          </a:prstGeom>
        </p:spPr>
      </p:pic>
      <p:pic>
        <p:nvPicPr>
          <p:cNvPr id="4" name="Picture 4"/>
          <p:cNvPicPr>
            <a:picLocks noChangeAspect="1"/>
          </p:cNvPicPr>
          <p:nvPr/>
        </p:nvPicPr>
        <p:blipFill>
          <a:blip r:embed="rId6"/>
          <a:srcRect/>
          <a:stretch>
            <a:fillRect/>
          </a:stretch>
        </p:blipFill>
        <p:spPr>
          <a:xfrm>
            <a:off x="13205205" y="4667812"/>
            <a:ext cx="8893252" cy="8315191"/>
          </a:xfrm>
          <a:prstGeom prst="rect">
            <a:avLst/>
          </a:prstGeom>
        </p:spPr>
      </p:pic>
      <p:pic>
        <p:nvPicPr>
          <p:cNvPr id="5" name="Picture 5"/>
          <p:cNvPicPr>
            <a:picLocks noChangeAspect="1"/>
          </p:cNvPicPr>
          <p:nvPr/>
        </p:nvPicPr>
        <p:blipFill>
          <a:blip r:embed="rId7"/>
          <a:srcRect/>
          <a:stretch>
            <a:fillRect/>
          </a:stretch>
        </p:blipFill>
        <p:spPr>
          <a:xfrm rot="1365435">
            <a:off x="-3790155" y="-730855"/>
            <a:ext cx="6282382" cy="6378053"/>
          </a:xfrm>
          <a:prstGeom prst="rect">
            <a:avLst/>
          </a:prstGeom>
        </p:spPr>
      </p:pic>
      <p:sp>
        <p:nvSpPr>
          <p:cNvPr id="7" name="TextBox 7">
            <a:extLst>
              <a:ext uri="{FF2B5EF4-FFF2-40B4-BE49-F238E27FC236}">
                <a16:creationId xmlns:a16="http://schemas.microsoft.com/office/drawing/2014/main" id="{50B5D31A-3860-457F-B45A-2E20680B4E0B}"/>
              </a:ext>
            </a:extLst>
          </p:cNvPr>
          <p:cNvSpPr txBox="1"/>
          <p:nvPr/>
        </p:nvSpPr>
        <p:spPr>
          <a:xfrm>
            <a:off x="2506998" y="546498"/>
            <a:ext cx="14192484" cy="1571392"/>
          </a:xfrm>
          <a:prstGeom prst="rect">
            <a:avLst/>
          </a:prstGeom>
        </p:spPr>
        <p:txBody>
          <a:bodyPr wrap="square" lIns="0" tIns="0" rIns="0" bIns="0" rtlCol="0" anchor="t">
            <a:spAutoFit/>
          </a:bodyPr>
          <a:lstStyle/>
          <a:p>
            <a:pPr algn="ctr">
              <a:lnSpc>
                <a:spcPts val="13667"/>
              </a:lnSpc>
            </a:pPr>
            <a:r>
              <a:rPr lang="en-US" sz="7200" dirty="0">
                <a:solidFill>
                  <a:srgbClr val="FFFF00"/>
                </a:solidFill>
                <a:latin typeface="Neue Machina UltraBold"/>
              </a:rPr>
              <a:t>BAB 3 : METODOLOGI</a:t>
            </a:r>
          </a:p>
        </p:txBody>
      </p:sp>
      <p:sp>
        <p:nvSpPr>
          <p:cNvPr id="8" name="Rectangle 2">
            <a:extLst>
              <a:ext uri="{FF2B5EF4-FFF2-40B4-BE49-F238E27FC236}">
                <a16:creationId xmlns:a16="http://schemas.microsoft.com/office/drawing/2014/main" id="{D0C7D76A-DE45-4E2A-A164-0F25C8187B28}"/>
              </a:ext>
            </a:extLst>
          </p:cNvPr>
          <p:cNvSpPr txBox="1">
            <a:spLocks noChangeArrowheads="1"/>
          </p:cNvSpPr>
          <p:nvPr/>
        </p:nvSpPr>
        <p:spPr>
          <a:xfrm>
            <a:off x="-2743200" y="3301883"/>
            <a:ext cx="166116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5400" dirty="0">
                <a:solidFill>
                  <a:srgbClr val="FFFF00"/>
                </a:solidFill>
                <a:latin typeface="Aharoni" panose="02010803020104030203" pitchFamily="2" charset="-79"/>
                <a:cs typeface="Aharoni" panose="02010803020104030203" pitchFamily="2" charset="-79"/>
              </a:rPr>
              <a:t>3.1 : PENGENALAN</a:t>
            </a:r>
          </a:p>
        </p:txBody>
      </p:sp>
      <p:sp>
        <p:nvSpPr>
          <p:cNvPr id="10" name="Content Placeholder 5">
            <a:extLst>
              <a:ext uri="{FF2B5EF4-FFF2-40B4-BE49-F238E27FC236}">
                <a16:creationId xmlns:a16="http://schemas.microsoft.com/office/drawing/2014/main" id="{8C44ED51-EE0A-4C1B-9018-8B0C9C2EF363}"/>
              </a:ext>
            </a:extLst>
          </p:cNvPr>
          <p:cNvSpPr txBox="1">
            <a:spLocks/>
          </p:cNvSpPr>
          <p:nvPr/>
        </p:nvSpPr>
        <p:spPr>
          <a:xfrm>
            <a:off x="3519396" y="4694845"/>
            <a:ext cx="10196604" cy="38934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v-SE" noProof="1">
                <a:solidFill>
                  <a:schemeClr val="bg1"/>
                </a:solidFill>
              </a:rPr>
              <a:t>Pendahuluan bab membincangkan kandungan yang ada dalam bab ini secara ringkas dan padat.</a:t>
            </a:r>
            <a:endParaRPr lang="en-US" noProof="1">
              <a:solidFill>
                <a:schemeClr val="bg1"/>
              </a:solidFill>
            </a:endParaRPr>
          </a:p>
        </p:txBody>
      </p:sp>
    </p:spTree>
    <p:extLst>
      <p:ext uri="{BB962C8B-B14F-4D97-AF65-F5344CB8AC3E}">
        <p14:creationId xmlns:p14="http://schemas.microsoft.com/office/powerpoint/2010/main" val="645460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1805542" cy="118055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03420" y="1177460"/>
            <a:ext cx="11805542" cy="11805542"/>
          </a:xfrm>
          <a:prstGeom prst="rect">
            <a:avLst/>
          </a:prstGeom>
        </p:spPr>
      </p:pic>
      <p:pic>
        <p:nvPicPr>
          <p:cNvPr id="4" name="Picture 4"/>
          <p:cNvPicPr>
            <a:picLocks noChangeAspect="1"/>
          </p:cNvPicPr>
          <p:nvPr/>
        </p:nvPicPr>
        <p:blipFill>
          <a:blip r:embed="rId6"/>
          <a:srcRect/>
          <a:stretch>
            <a:fillRect/>
          </a:stretch>
        </p:blipFill>
        <p:spPr>
          <a:xfrm>
            <a:off x="13615292" y="5040306"/>
            <a:ext cx="8893252" cy="8315191"/>
          </a:xfrm>
          <a:prstGeom prst="rect">
            <a:avLst/>
          </a:prstGeom>
        </p:spPr>
      </p:pic>
      <p:pic>
        <p:nvPicPr>
          <p:cNvPr id="5" name="Picture 5"/>
          <p:cNvPicPr>
            <a:picLocks noChangeAspect="1"/>
          </p:cNvPicPr>
          <p:nvPr/>
        </p:nvPicPr>
        <p:blipFill>
          <a:blip r:embed="rId7"/>
          <a:srcRect/>
          <a:stretch>
            <a:fillRect/>
          </a:stretch>
        </p:blipFill>
        <p:spPr>
          <a:xfrm rot="1365435">
            <a:off x="-3790155" y="-730855"/>
            <a:ext cx="6282382" cy="6378053"/>
          </a:xfrm>
          <a:prstGeom prst="rect">
            <a:avLst/>
          </a:prstGeom>
        </p:spPr>
      </p:pic>
      <p:sp>
        <p:nvSpPr>
          <p:cNvPr id="8" name="Rectangle 2">
            <a:extLst>
              <a:ext uri="{FF2B5EF4-FFF2-40B4-BE49-F238E27FC236}">
                <a16:creationId xmlns:a16="http://schemas.microsoft.com/office/drawing/2014/main" id="{D0C7D76A-DE45-4E2A-A164-0F25C8187B28}"/>
              </a:ext>
            </a:extLst>
          </p:cNvPr>
          <p:cNvSpPr txBox="1">
            <a:spLocks noChangeArrowheads="1"/>
          </p:cNvSpPr>
          <p:nvPr/>
        </p:nvSpPr>
        <p:spPr>
          <a:xfrm>
            <a:off x="475541" y="1215560"/>
            <a:ext cx="166116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6600" dirty="0">
                <a:solidFill>
                  <a:srgbClr val="FFFF00"/>
                </a:solidFill>
                <a:latin typeface="Aharoni" panose="02010803020104030203" pitchFamily="2" charset="-79"/>
                <a:cs typeface="Aharoni" panose="02010803020104030203" pitchFamily="2" charset="-79"/>
              </a:rPr>
              <a:t>3.2 : REKABENTUK PROJEK</a:t>
            </a:r>
          </a:p>
        </p:txBody>
      </p:sp>
      <p:graphicFrame>
        <p:nvGraphicFramePr>
          <p:cNvPr id="10" name="Diagram 9">
            <a:extLst>
              <a:ext uri="{FF2B5EF4-FFF2-40B4-BE49-F238E27FC236}">
                <a16:creationId xmlns:a16="http://schemas.microsoft.com/office/drawing/2014/main" id="{6037E8F5-733E-4C12-9028-682F86469974}"/>
              </a:ext>
            </a:extLst>
          </p:cNvPr>
          <p:cNvGraphicFramePr/>
          <p:nvPr>
            <p:extLst>
              <p:ext uri="{D42A27DB-BD31-4B8C-83A1-F6EECF244321}">
                <p14:modId xmlns:p14="http://schemas.microsoft.com/office/powerpoint/2010/main" val="2111498975"/>
              </p:ext>
            </p:extLst>
          </p:nvPr>
        </p:nvGraphicFramePr>
        <p:xfrm>
          <a:off x="2819400" y="1792655"/>
          <a:ext cx="12344400" cy="89134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96068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1805542" cy="118055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03420" y="1177460"/>
            <a:ext cx="11805542" cy="11805542"/>
          </a:xfrm>
          <a:prstGeom prst="rect">
            <a:avLst/>
          </a:prstGeom>
        </p:spPr>
      </p:pic>
      <p:pic>
        <p:nvPicPr>
          <p:cNvPr id="4" name="Picture 4"/>
          <p:cNvPicPr>
            <a:picLocks noChangeAspect="1"/>
          </p:cNvPicPr>
          <p:nvPr/>
        </p:nvPicPr>
        <p:blipFill>
          <a:blip r:embed="rId6"/>
          <a:srcRect/>
          <a:stretch>
            <a:fillRect/>
          </a:stretch>
        </p:blipFill>
        <p:spPr>
          <a:xfrm>
            <a:off x="13205205" y="4667812"/>
            <a:ext cx="8893252" cy="8315191"/>
          </a:xfrm>
          <a:prstGeom prst="rect">
            <a:avLst/>
          </a:prstGeom>
        </p:spPr>
      </p:pic>
      <p:pic>
        <p:nvPicPr>
          <p:cNvPr id="5" name="Picture 5"/>
          <p:cNvPicPr>
            <a:picLocks noChangeAspect="1"/>
          </p:cNvPicPr>
          <p:nvPr/>
        </p:nvPicPr>
        <p:blipFill>
          <a:blip r:embed="rId7"/>
          <a:srcRect/>
          <a:stretch>
            <a:fillRect/>
          </a:stretch>
        </p:blipFill>
        <p:spPr>
          <a:xfrm rot="1365435">
            <a:off x="-3790155" y="-730855"/>
            <a:ext cx="6282382" cy="6378053"/>
          </a:xfrm>
          <a:prstGeom prst="rect">
            <a:avLst/>
          </a:prstGeom>
        </p:spPr>
      </p:pic>
      <p:sp>
        <p:nvSpPr>
          <p:cNvPr id="7" name="TextBox 7">
            <a:extLst>
              <a:ext uri="{FF2B5EF4-FFF2-40B4-BE49-F238E27FC236}">
                <a16:creationId xmlns:a16="http://schemas.microsoft.com/office/drawing/2014/main" id="{50B5D31A-3860-457F-B45A-2E20680B4E0B}"/>
              </a:ext>
            </a:extLst>
          </p:cNvPr>
          <p:cNvSpPr txBox="1"/>
          <p:nvPr/>
        </p:nvSpPr>
        <p:spPr>
          <a:xfrm>
            <a:off x="2506998" y="546498"/>
            <a:ext cx="14192484" cy="1571392"/>
          </a:xfrm>
          <a:prstGeom prst="rect">
            <a:avLst/>
          </a:prstGeom>
        </p:spPr>
        <p:txBody>
          <a:bodyPr wrap="square" lIns="0" tIns="0" rIns="0" bIns="0" rtlCol="0" anchor="t">
            <a:spAutoFit/>
          </a:bodyPr>
          <a:lstStyle/>
          <a:p>
            <a:pPr algn="ctr">
              <a:lnSpc>
                <a:spcPts val="13667"/>
              </a:lnSpc>
            </a:pPr>
            <a:r>
              <a:rPr lang="en-US" sz="7200" dirty="0">
                <a:solidFill>
                  <a:srgbClr val="FFFF00"/>
                </a:solidFill>
                <a:latin typeface="Neue Machina UltraBold"/>
              </a:rPr>
              <a:t>BAB 3 : METODOLOGI</a:t>
            </a:r>
          </a:p>
        </p:txBody>
      </p:sp>
      <p:sp>
        <p:nvSpPr>
          <p:cNvPr id="8" name="Rectangle 2">
            <a:extLst>
              <a:ext uri="{FF2B5EF4-FFF2-40B4-BE49-F238E27FC236}">
                <a16:creationId xmlns:a16="http://schemas.microsoft.com/office/drawing/2014/main" id="{D0C7D76A-DE45-4E2A-A164-0F25C8187B28}"/>
              </a:ext>
            </a:extLst>
          </p:cNvPr>
          <p:cNvSpPr txBox="1">
            <a:spLocks noChangeArrowheads="1"/>
          </p:cNvSpPr>
          <p:nvPr/>
        </p:nvSpPr>
        <p:spPr>
          <a:xfrm>
            <a:off x="1297440" y="2776137"/>
            <a:ext cx="166116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5400" dirty="0">
                <a:solidFill>
                  <a:srgbClr val="FFFF00"/>
                </a:solidFill>
                <a:latin typeface="Aharoni" panose="02010803020104030203" pitchFamily="2" charset="-79"/>
                <a:cs typeface="Aharoni" panose="02010803020104030203" pitchFamily="2" charset="-79"/>
              </a:rPr>
              <a:t>3.2.1 :</a:t>
            </a:r>
            <a:r>
              <a:rPr lang="en-MY" sz="5400" dirty="0"/>
              <a:t> </a:t>
            </a:r>
            <a:r>
              <a:rPr lang="en-MY" sz="5400" b="1" dirty="0" err="1">
                <a:solidFill>
                  <a:srgbClr val="FFFF00"/>
                </a:solidFill>
              </a:rPr>
              <a:t>Kaedah</a:t>
            </a:r>
            <a:r>
              <a:rPr lang="en-MY" sz="5400" b="1" dirty="0">
                <a:solidFill>
                  <a:srgbClr val="FFFF00"/>
                </a:solidFill>
              </a:rPr>
              <a:t>/</a:t>
            </a:r>
            <a:r>
              <a:rPr lang="en-MY" sz="5400" b="1" dirty="0" err="1">
                <a:solidFill>
                  <a:srgbClr val="FFFF00"/>
                </a:solidFill>
              </a:rPr>
              <a:t>Prosedur</a:t>
            </a:r>
            <a:r>
              <a:rPr lang="en-MY" sz="5400" b="1" dirty="0">
                <a:solidFill>
                  <a:srgbClr val="FFFF00"/>
                </a:solidFill>
              </a:rPr>
              <a:t>/Teknik </a:t>
            </a:r>
            <a:r>
              <a:rPr lang="en-MY" sz="5400" b="1" dirty="0" err="1">
                <a:solidFill>
                  <a:srgbClr val="FFFF00"/>
                </a:solidFill>
              </a:rPr>
              <a:t>Penghasilan</a:t>
            </a:r>
            <a:r>
              <a:rPr lang="en-MY" sz="5400" b="1" dirty="0">
                <a:solidFill>
                  <a:srgbClr val="FFFF00"/>
                </a:solidFill>
              </a:rPr>
              <a:t> </a:t>
            </a:r>
            <a:r>
              <a:rPr lang="en-MY" sz="5400" b="1" dirty="0" err="1">
                <a:solidFill>
                  <a:srgbClr val="FFFF00"/>
                </a:solidFill>
              </a:rPr>
              <a:t>Projek</a:t>
            </a:r>
            <a:endParaRPr lang="en-MY" altLang="en-US" sz="5400" b="1" dirty="0">
              <a:solidFill>
                <a:srgbClr val="FFFF00"/>
              </a:solidFill>
              <a:latin typeface="Aharoni" panose="02010803020104030203" pitchFamily="2" charset="-79"/>
              <a:cs typeface="Aharoni" panose="02010803020104030203" pitchFamily="2" charset="-79"/>
            </a:endParaRPr>
          </a:p>
        </p:txBody>
      </p:sp>
      <p:sp>
        <p:nvSpPr>
          <p:cNvPr id="10" name="Content Placeholder 5">
            <a:extLst>
              <a:ext uri="{FF2B5EF4-FFF2-40B4-BE49-F238E27FC236}">
                <a16:creationId xmlns:a16="http://schemas.microsoft.com/office/drawing/2014/main" id="{8C44ED51-EE0A-4C1B-9018-8B0C9C2EF363}"/>
              </a:ext>
            </a:extLst>
          </p:cNvPr>
          <p:cNvSpPr txBox="1">
            <a:spLocks/>
          </p:cNvSpPr>
          <p:nvPr/>
        </p:nvSpPr>
        <p:spPr>
          <a:xfrm>
            <a:off x="4191000" y="4367101"/>
            <a:ext cx="10864943" cy="38934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MY" sz="3600" dirty="0" err="1">
                <a:solidFill>
                  <a:schemeClr val="bg1"/>
                </a:solidFill>
              </a:rPr>
              <a:t>Segala</a:t>
            </a:r>
            <a:r>
              <a:rPr lang="en-MY" sz="3600" dirty="0">
                <a:solidFill>
                  <a:schemeClr val="bg1"/>
                </a:solidFill>
              </a:rPr>
              <a:t> proses </a:t>
            </a:r>
            <a:r>
              <a:rPr lang="en-MY" sz="3600" dirty="0" err="1">
                <a:solidFill>
                  <a:schemeClr val="bg1"/>
                </a:solidFill>
              </a:rPr>
              <a:t>pembuatan</a:t>
            </a:r>
            <a:r>
              <a:rPr lang="en-MY" sz="3600" dirty="0">
                <a:solidFill>
                  <a:schemeClr val="bg1"/>
                </a:solidFill>
              </a:rPr>
              <a:t> </a:t>
            </a:r>
            <a:r>
              <a:rPr lang="en-MY" sz="3600" dirty="0" err="1">
                <a:solidFill>
                  <a:schemeClr val="bg1"/>
                </a:solidFill>
              </a:rPr>
              <a:t>atau</a:t>
            </a:r>
            <a:r>
              <a:rPr lang="en-MY" sz="3600" dirty="0">
                <a:solidFill>
                  <a:schemeClr val="bg1"/>
                </a:solidFill>
              </a:rPr>
              <a:t> proses </a:t>
            </a:r>
            <a:r>
              <a:rPr lang="en-MY" sz="3600" dirty="0" err="1">
                <a:solidFill>
                  <a:schemeClr val="bg1"/>
                </a:solidFill>
              </a:rPr>
              <a:t>kerja</a:t>
            </a:r>
            <a:r>
              <a:rPr lang="en-MY" sz="3600" dirty="0">
                <a:solidFill>
                  <a:schemeClr val="bg1"/>
                </a:solidFill>
              </a:rPr>
              <a:t> </a:t>
            </a:r>
            <a:r>
              <a:rPr lang="en-MY" sz="3600" dirty="0" err="1">
                <a:solidFill>
                  <a:schemeClr val="bg1"/>
                </a:solidFill>
              </a:rPr>
              <a:t>termasuk</a:t>
            </a:r>
            <a:r>
              <a:rPr lang="en-MY" sz="3600" dirty="0">
                <a:solidFill>
                  <a:schemeClr val="bg1"/>
                </a:solidFill>
              </a:rPr>
              <a:t> </a:t>
            </a:r>
            <a:r>
              <a:rPr lang="en-MY" sz="3600" dirty="0" err="1">
                <a:solidFill>
                  <a:schemeClr val="bg1"/>
                </a:solidFill>
              </a:rPr>
              <a:t>kaedah</a:t>
            </a:r>
            <a:r>
              <a:rPr lang="en-MY" sz="3600" dirty="0">
                <a:solidFill>
                  <a:schemeClr val="bg1"/>
                </a:solidFill>
              </a:rPr>
              <a:t>/</a:t>
            </a:r>
            <a:r>
              <a:rPr lang="en-MY" sz="3600" dirty="0" err="1">
                <a:solidFill>
                  <a:schemeClr val="bg1"/>
                </a:solidFill>
              </a:rPr>
              <a:t>teknik</a:t>
            </a:r>
            <a:r>
              <a:rPr lang="en-MY" sz="3600" dirty="0">
                <a:solidFill>
                  <a:schemeClr val="bg1"/>
                </a:solidFill>
              </a:rPr>
              <a:t> </a:t>
            </a:r>
            <a:r>
              <a:rPr lang="en-MY" sz="3600" dirty="0" err="1">
                <a:solidFill>
                  <a:schemeClr val="bg1"/>
                </a:solidFill>
              </a:rPr>
              <a:t>pelaksanaan</a:t>
            </a:r>
            <a:r>
              <a:rPr lang="en-MY" sz="3600" dirty="0">
                <a:solidFill>
                  <a:schemeClr val="bg1"/>
                </a:solidFill>
              </a:rPr>
              <a:t> </a:t>
            </a:r>
            <a:r>
              <a:rPr lang="en-MY" sz="3600" dirty="0" err="1">
                <a:solidFill>
                  <a:schemeClr val="bg1"/>
                </a:solidFill>
              </a:rPr>
              <a:t>dalam</a:t>
            </a:r>
            <a:r>
              <a:rPr lang="en-MY" sz="3600" dirty="0">
                <a:solidFill>
                  <a:schemeClr val="bg1"/>
                </a:solidFill>
              </a:rPr>
              <a:t> </a:t>
            </a:r>
            <a:r>
              <a:rPr lang="en-MY" sz="3600" dirty="0" err="1">
                <a:solidFill>
                  <a:schemeClr val="bg1"/>
                </a:solidFill>
              </a:rPr>
              <a:t>menyiapkan</a:t>
            </a:r>
            <a:r>
              <a:rPr lang="en-MY" sz="3600" dirty="0">
                <a:solidFill>
                  <a:schemeClr val="bg1"/>
                </a:solidFill>
              </a:rPr>
              <a:t> </a:t>
            </a:r>
            <a:r>
              <a:rPr lang="en-MY" sz="3600" dirty="0" err="1">
                <a:solidFill>
                  <a:schemeClr val="bg1"/>
                </a:solidFill>
              </a:rPr>
              <a:t>projek</a:t>
            </a:r>
            <a:r>
              <a:rPr lang="en-MY" sz="3600" dirty="0">
                <a:solidFill>
                  <a:schemeClr val="bg1"/>
                </a:solidFill>
              </a:rPr>
              <a:t> </a:t>
            </a:r>
            <a:r>
              <a:rPr lang="en-MY" sz="3600" dirty="0" err="1">
                <a:solidFill>
                  <a:schemeClr val="bg1"/>
                </a:solidFill>
              </a:rPr>
              <a:t>ini</a:t>
            </a:r>
            <a:r>
              <a:rPr lang="en-MY" sz="3600" dirty="0">
                <a:solidFill>
                  <a:schemeClr val="bg1"/>
                </a:solidFill>
              </a:rPr>
              <a:t> </a:t>
            </a:r>
            <a:r>
              <a:rPr lang="en-MY" sz="3600" dirty="0" err="1">
                <a:solidFill>
                  <a:schemeClr val="bg1"/>
                </a:solidFill>
              </a:rPr>
              <a:t>perlu</a:t>
            </a:r>
            <a:r>
              <a:rPr lang="en-MY" sz="3600" dirty="0">
                <a:solidFill>
                  <a:schemeClr val="bg1"/>
                </a:solidFill>
              </a:rPr>
              <a:t> </a:t>
            </a:r>
            <a:r>
              <a:rPr lang="en-MY" sz="3600" dirty="0" err="1">
                <a:solidFill>
                  <a:schemeClr val="bg1"/>
                </a:solidFill>
              </a:rPr>
              <a:t>dinyatakan</a:t>
            </a:r>
            <a:r>
              <a:rPr lang="en-MY" sz="3600" dirty="0">
                <a:solidFill>
                  <a:schemeClr val="bg1"/>
                </a:solidFill>
              </a:rPr>
              <a:t> </a:t>
            </a:r>
            <a:r>
              <a:rPr lang="en-MY" sz="3600" dirty="0" err="1">
                <a:solidFill>
                  <a:schemeClr val="bg1"/>
                </a:solidFill>
              </a:rPr>
              <a:t>secara</a:t>
            </a:r>
            <a:r>
              <a:rPr lang="en-MY" sz="3600" dirty="0">
                <a:solidFill>
                  <a:schemeClr val="bg1"/>
                </a:solidFill>
              </a:rPr>
              <a:t> </a:t>
            </a:r>
            <a:r>
              <a:rPr lang="en-MY" sz="3600" dirty="0" err="1">
                <a:solidFill>
                  <a:schemeClr val="bg1"/>
                </a:solidFill>
              </a:rPr>
              <a:t>ringkas</a:t>
            </a:r>
            <a:r>
              <a:rPr lang="en-MY" sz="3600" dirty="0">
                <a:solidFill>
                  <a:schemeClr val="bg1"/>
                </a:solidFill>
              </a:rPr>
              <a:t> dan </a:t>
            </a:r>
            <a:r>
              <a:rPr lang="en-MY" sz="3600" dirty="0" err="1">
                <a:solidFill>
                  <a:schemeClr val="bg1"/>
                </a:solidFill>
              </a:rPr>
              <a:t>padat</a:t>
            </a:r>
            <a:r>
              <a:rPr lang="en-MY" sz="3600" dirty="0">
                <a:solidFill>
                  <a:schemeClr val="bg1"/>
                </a:solidFill>
              </a:rPr>
              <a:t>.</a:t>
            </a:r>
          </a:p>
        </p:txBody>
      </p:sp>
    </p:spTree>
    <p:extLst>
      <p:ext uri="{BB962C8B-B14F-4D97-AF65-F5344CB8AC3E}">
        <p14:creationId xmlns:p14="http://schemas.microsoft.com/office/powerpoint/2010/main" val="1840485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1805542" cy="118055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03420" y="1177460"/>
            <a:ext cx="11805542" cy="11805542"/>
          </a:xfrm>
          <a:prstGeom prst="rect">
            <a:avLst/>
          </a:prstGeom>
        </p:spPr>
      </p:pic>
      <p:pic>
        <p:nvPicPr>
          <p:cNvPr id="4" name="Picture 4"/>
          <p:cNvPicPr>
            <a:picLocks noChangeAspect="1"/>
          </p:cNvPicPr>
          <p:nvPr/>
        </p:nvPicPr>
        <p:blipFill>
          <a:blip r:embed="rId6"/>
          <a:srcRect/>
          <a:stretch>
            <a:fillRect/>
          </a:stretch>
        </p:blipFill>
        <p:spPr>
          <a:xfrm>
            <a:off x="13205205" y="4667812"/>
            <a:ext cx="8893252" cy="8315191"/>
          </a:xfrm>
          <a:prstGeom prst="rect">
            <a:avLst/>
          </a:prstGeom>
        </p:spPr>
      </p:pic>
      <p:pic>
        <p:nvPicPr>
          <p:cNvPr id="5" name="Picture 5"/>
          <p:cNvPicPr>
            <a:picLocks noChangeAspect="1"/>
          </p:cNvPicPr>
          <p:nvPr/>
        </p:nvPicPr>
        <p:blipFill>
          <a:blip r:embed="rId7"/>
          <a:srcRect/>
          <a:stretch>
            <a:fillRect/>
          </a:stretch>
        </p:blipFill>
        <p:spPr>
          <a:xfrm rot="1365435">
            <a:off x="-3790155" y="-730855"/>
            <a:ext cx="6282382" cy="6378053"/>
          </a:xfrm>
          <a:prstGeom prst="rect">
            <a:avLst/>
          </a:prstGeom>
        </p:spPr>
      </p:pic>
      <p:sp>
        <p:nvSpPr>
          <p:cNvPr id="7" name="TextBox 7">
            <a:extLst>
              <a:ext uri="{FF2B5EF4-FFF2-40B4-BE49-F238E27FC236}">
                <a16:creationId xmlns:a16="http://schemas.microsoft.com/office/drawing/2014/main" id="{50B5D31A-3860-457F-B45A-2E20680B4E0B}"/>
              </a:ext>
            </a:extLst>
          </p:cNvPr>
          <p:cNvSpPr txBox="1"/>
          <p:nvPr/>
        </p:nvSpPr>
        <p:spPr>
          <a:xfrm>
            <a:off x="2506998" y="546498"/>
            <a:ext cx="14192484" cy="1571392"/>
          </a:xfrm>
          <a:prstGeom prst="rect">
            <a:avLst/>
          </a:prstGeom>
        </p:spPr>
        <p:txBody>
          <a:bodyPr wrap="square" lIns="0" tIns="0" rIns="0" bIns="0" rtlCol="0" anchor="t">
            <a:spAutoFit/>
          </a:bodyPr>
          <a:lstStyle/>
          <a:p>
            <a:pPr algn="ctr">
              <a:lnSpc>
                <a:spcPts val="13667"/>
              </a:lnSpc>
            </a:pPr>
            <a:r>
              <a:rPr lang="en-US" sz="7200" dirty="0">
                <a:solidFill>
                  <a:srgbClr val="FFFF00"/>
                </a:solidFill>
                <a:latin typeface="Neue Machina UltraBold"/>
              </a:rPr>
              <a:t>BAB 3 : METODOLOGI</a:t>
            </a:r>
          </a:p>
        </p:txBody>
      </p:sp>
      <p:sp>
        <p:nvSpPr>
          <p:cNvPr id="8" name="Rectangle 2">
            <a:extLst>
              <a:ext uri="{FF2B5EF4-FFF2-40B4-BE49-F238E27FC236}">
                <a16:creationId xmlns:a16="http://schemas.microsoft.com/office/drawing/2014/main" id="{D0C7D76A-DE45-4E2A-A164-0F25C8187B28}"/>
              </a:ext>
            </a:extLst>
          </p:cNvPr>
          <p:cNvSpPr txBox="1">
            <a:spLocks noChangeArrowheads="1"/>
          </p:cNvSpPr>
          <p:nvPr/>
        </p:nvSpPr>
        <p:spPr>
          <a:xfrm>
            <a:off x="228600" y="2367852"/>
            <a:ext cx="166116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5400" dirty="0">
                <a:solidFill>
                  <a:srgbClr val="FFFF00"/>
                </a:solidFill>
                <a:latin typeface="Aharoni" panose="02010803020104030203" pitchFamily="2" charset="-79"/>
                <a:cs typeface="Aharoni" panose="02010803020104030203" pitchFamily="2" charset="-79"/>
              </a:rPr>
              <a:t>3.2.2 : </a:t>
            </a:r>
            <a:r>
              <a:rPr lang="en-MY" altLang="en-US" sz="5400" dirty="0" err="1">
                <a:solidFill>
                  <a:srgbClr val="FFFF00"/>
                </a:solidFill>
                <a:latin typeface="Aharoni" panose="02010803020104030203" pitchFamily="2" charset="-79"/>
                <a:cs typeface="Aharoni" panose="02010803020104030203" pitchFamily="2" charset="-79"/>
              </a:rPr>
              <a:t>Bahan</a:t>
            </a:r>
            <a:r>
              <a:rPr lang="en-MY" altLang="en-US" sz="5400" dirty="0">
                <a:solidFill>
                  <a:srgbClr val="FFFF00"/>
                </a:solidFill>
                <a:latin typeface="Aharoni" panose="02010803020104030203" pitchFamily="2" charset="-79"/>
                <a:cs typeface="Aharoni" panose="02010803020104030203" pitchFamily="2" charset="-79"/>
              </a:rPr>
              <a:t> dan </a:t>
            </a:r>
            <a:r>
              <a:rPr lang="en-MY" altLang="en-US" sz="5400" dirty="0" err="1">
                <a:solidFill>
                  <a:srgbClr val="FFFF00"/>
                </a:solidFill>
                <a:latin typeface="Aharoni" panose="02010803020104030203" pitchFamily="2" charset="-79"/>
                <a:cs typeface="Aharoni" panose="02010803020104030203" pitchFamily="2" charset="-79"/>
              </a:rPr>
              <a:t>Peralatan</a:t>
            </a:r>
            <a:endParaRPr lang="en-MY" altLang="en-US" sz="5400" dirty="0">
              <a:solidFill>
                <a:srgbClr val="FFFF00"/>
              </a:solidFill>
              <a:latin typeface="Aharoni" panose="02010803020104030203" pitchFamily="2" charset="-79"/>
              <a:cs typeface="Aharoni" panose="02010803020104030203" pitchFamily="2" charset="-79"/>
            </a:endParaRPr>
          </a:p>
        </p:txBody>
      </p:sp>
      <p:sp>
        <p:nvSpPr>
          <p:cNvPr id="10" name="Content Placeholder 5">
            <a:extLst>
              <a:ext uri="{FF2B5EF4-FFF2-40B4-BE49-F238E27FC236}">
                <a16:creationId xmlns:a16="http://schemas.microsoft.com/office/drawing/2014/main" id="{8C44ED51-EE0A-4C1B-9018-8B0C9C2EF363}"/>
              </a:ext>
            </a:extLst>
          </p:cNvPr>
          <p:cNvSpPr txBox="1">
            <a:spLocks/>
          </p:cNvSpPr>
          <p:nvPr/>
        </p:nvSpPr>
        <p:spPr>
          <a:xfrm>
            <a:off x="4038600" y="3464702"/>
            <a:ext cx="11582400" cy="517305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MY" dirty="0" err="1">
                <a:solidFill>
                  <a:schemeClr val="bg1"/>
                </a:solidFill>
              </a:rPr>
              <a:t>Pelajar</a:t>
            </a:r>
            <a:r>
              <a:rPr lang="en-MY" dirty="0">
                <a:solidFill>
                  <a:schemeClr val="bg1"/>
                </a:solidFill>
              </a:rPr>
              <a:t> </a:t>
            </a:r>
            <a:r>
              <a:rPr lang="en-MY" dirty="0" err="1">
                <a:solidFill>
                  <a:schemeClr val="bg1"/>
                </a:solidFill>
              </a:rPr>
              <a:t>boleh</a:t>
            </a:r>
            <a:r>
              <a:rPr lang="en-MY" dirty="0">
                <a:solidFill>
                  <a:schemeClr val="bg1"/>
                </a:solidFill>
              </a:rPr>
              <a:t> </a:t>
            </a:r>
            <a:r>
              <a:rPr lang="en-MY" dirty="0" err="1">
                <a:solidFill>
                  <a:schemeClr val="bg1"/>
                </a:solidFill>
              </a:rPr>
              <a:t>memasukkan</a:t>
            </a:r>
            <a:r>
              <a:rPr lang="en-MY" dirty="0">
                <a:solidFill>
                  <a:schemeClr val="bg1"/>
                </a:solidFill>
              </a:rPr>
              <a:t> </a:t>
            </a:r>
            <a:r>
              <a:rPr lang="en-MY" dirty="0" err="1">
                <a:solidFill>
                  <a:schemeClr val="bg1"/>
                </a:solidFill>
              </a:rPr>
              <a:t>perkara</a:t>
            </a:r>
            <a:r>
              <a:rPr lang="en-MY" dirty="0">
                <a:solidFill>
                  <a:schemeClr val="bg1"/>
                </a:solidFill>
              </a:rPr>
              <a:t> </a:t>
            </a:r>
            <a:r>
              <a:rPr lang="en-MY" dirty="0" err="1">
                <a:solidFill>
                  <a:schemeClr val="bg1"/>
                </a:solidFill>
              </a:rPr>
              <a:t>berikut</a:t>
            </a:r>
            <a:r>
              <a:rPr lang="en-MY" dirty="0">
                <a:solidFill>
                  <a:schemeClr val="bg1"/>
                </a:solidFill>
              </a:rPr>
              <a:t> (</a:t>
            </a:r>
            <a:r>
              <a:rPr lang="en-MY" dirty="0" err="1">
                <a:solidFill>
                  <a:schemeClr val="bg1"/>
                </a:solidFill>
              </a:rPr>
              <a:t>mengikut</a:t>
            </a:r>
            <a:r>
              <a:rPr lang="en-MY" dirty="0">
                <a:solidFill>
                  <a:schemeClr val="bg1"/>
                </a:solidFill>
              </a:rPr>
              <a:t> </a:t>
            </a:r>
            <a:r>
              <a:rPr lang="en-MY" dirty="0" err="1">
                <a:solidFill>
                  <a:schemeClr val="bg1"/>
                </a:solidFill>
              </a:rPr>
              <a:t>keperluan</a:t>
            </a:r>
            <a:r>
              <a:rPr lang="en-MY" dirty="0">
                <a:solidFill>
                  <a:schemeClr val="bg1"/>
                </a:solidFill>
              </a:rPr>
              <a:t> dan </a:t>
            </a:r>
            <a:r>
              <a:rPr lang="en-MY" dirty="0" err="1">
                <a:solidFill>
                  <a:schemeClr val="bg1"/>
                </a:solidFill>
              </a:rPr>
              <a:t>kesesuaian</a:t>
            </a:r>
            <a:r>
              <a:rPr lang="en-MY" dirty="0">
                <a:solidFill>
                  <a:schemeClr val="bg1"/>
                </a:solidFill>
              </a:rPr>
              <a:t> </a:t>
            </a:r>
            <a:r>
              <a:rPr lang="en-MY" dirty="0" err="1">
                <a:solidFill>
                  <a:schemeClr val="bg1"/>
                </a:solidFill>
              </a:rPr>
              <a:t>kursus</a:t>
            </a:r>
            <a:r>
              <a:rPr lang="en-MY" dirty="0">
                <a:solidFill>
                  <a:schemeClr val="bg1"/>
                </a:solidFill>
              </a:rPr>
              <a:t> </a:t>
            </a:r>
            <a:r>
              <a:rPr lang="en-MY" dirty="0" err="1">
                <a:solidFill>
                  <a:schemeClr val="bg1"/>
                </a:solidFill>
              </a:rPr>
              <a:t>Projek</a:t>
            </a:r>
            <a:r>
              <a:rPr lang="en-MY" dirty="0">
                <a:solidFill>
                  <a:schemeClr val="bg1"/>
                </a:solidFill>
              </a:rPr>
              <a:t> dan program </a:t>
            </a:r>
            <a:r>
              <a:rPr lang="en-MY" dirty="0" err="1">
                <a:solidFill>
                  <a:schemeClr val="bg1"/>
                </a:solidFill>
              </a:rPr>
              <a:t>pengajian</a:t>
            </a:r>
            <a:r>
              <a:rPr lang="en-MY" dirty="0">
                <a:solidFill>
                  <a:schemeClr val="bg1"/>
                </a:solidFill>
              </a:rPr>
              <a:t>): </a:t>
            </a:r>
          </a:p>
          <a:p>
            <a:pPr marL="0" indent="0">
              <a:buNone/>
            </a:pPr>
            <a:r>
              <a:rPr lang="en-MY" dirty="0">
                <a:solidFill>
                  <a:schemeClr val="bg1"/>
                </a:solidFill>
              </a:rPr>
              <a:t>(</a:t>
            </a:r>
            <a:r>
              <a:rPr lang="en-MY" dirty="0" err="1">
                <a:solidFill>
                  <a:schemeClr val="bg1"/>
                </a:solidFill>
              </a:rPr>
              <a:t>i</a:t>
            </a:r>
            <a:r>
              <a:rPr lang="en-MY" dirty="0">
                <a:solidFill>
                  <a:schemeClr val="bg1"/>
                </a:solidFill>
              </a:rPr>
              <a:t>)  </a:t>
            </a:r>
            <a:r>
              <a:rPr lang="en-MY" dirty="0" err="1">
                <a:solidFill>
                  <a:schemeClr val="bg1"/>
                </a:solidFill>
              </a:rPr>
              <a:t>lukisan</a:t>
            </a:r>
            <a:r>
              <a:rPr lang="en-MY" dirty="0">
                <a:solidFill>
                  <a:schemeClr val="bg1"/>
                </a:solidFill>
              </a:rPr>
              <a:t> </a:t>
            </a:r>
            <a:r>
              <a:rPr lang="en-MY" dirty="0" err="1">
                <a:solidFill>
                  <a:schemeClr val="bg1"/>
                </a:solidFill>
              </a:rPr>
              <a:t>kejuruteraan</a:t>
            </a:r>
            <a:r>
              <a:rPr lang="en-MY" dirty="0">
                <a:solidFill>
                  <a:schemeClr val="bg1"/>
                </a:solidFill>
              </a:rPr>
              <a:t>; </a:t>
            </a:r>
          </a:p>
          <a:p>
            <a:pPr marL="0" indent="0">
              <a:buNone/>
            </a:pPr>
            <a:r>
              <a:rPr lang="en-MY" dirty="0">
                <a:solidFill>
                  <a:schemeClr val="bg1"/>
                </a:solidFill>
              </a:rPr>
              <a:t>(ii) </a:t>
            </a:r>
            <a:r>
              <a:rPr lang="en-MY" dirty="0" err="1">
                <a:solidFill>
                  <a:schemeClr val="bg1"/>
                </a:solidFill>
              </a:rPr>
              <a:t>penerangan</a:t>
            </a:r>
            <a:r>
              <a:rPr lang="en-MY" dirty="0">
                <a:solidFill>
                  <a:schemeClr val="bg1"/>
                </a:solidFill>
              </a:rPr>
              <a:t> </a:t>
            </a:r>
            <a:r>
              <a:rPr lang="en-MY" dirty="0" err="1">
                <a:solidFill>
                  <a:schemeClr val="bg1"/>
                </a:solidFill>
              </a:rPr>
              <a:t>mengenai</a:t>
            </a:r>
            <a:r>
              <a:rPr lang="en-MY" dirty="0">
                <a:solidFill>
                  <a:schemeClr val="bg1"/>
                </a:solidFill>
              </a:rPr>
              <a:t> </a:t>
            </a:r>
            <a:r>
              <a:rPr lang="en-MY" dirty="0" err="1">
                <a:solidFill>
                  <a:schemeClr val="bg1"/>
                </a:solidFill>
              </a:rPr>
              <a:t>reka</a:t>
            </a:r>
            <a:r>
              <a:rPr lang="en-MY" dirty="0">
                <a:solidFill>
                  <a:schemeClr val="bg1"/>
                </a:solidFill>
              </a:rPr>
              <a:t> </a:t>
            </a:r>
            <a:r>
              <a:rPr lang="en-MY" dirty="0" err="1">
                <a:solidFill>
                  <a:schemeClr val="bg1"/>
                </a:solidFill>
              </a:rPr>
              <a:t>bentuk</a:t>
            </a:r>
            <a:r>
              <a:rPr lang="en-MY" dirty="0">
                <a:solidFill>
                  <a:schemeClr val="bg1"/>
                </a:solidFill>
              </a:rPr>
              <a:t> </a:t>
            </a:r>
            <a:r>
              <a:rPr lang="en-MY" dirty="0" err="1">
                <a:solidFill>
                  <a:schemeClr val="bg1"/>
                </a:solidFill>
              </a:rPr>
              <a:t>produk</a:t>
            </a:r>
            <a:r>
              <a:rPr lang="en-MY" dirty="0">
                <a:solidFill>
                  <a:schemeClr val="bg1"/>
                </a:solidFill>
              </a:rPr>
              <a:t> </a:t>
            </a:r>
            <a:r>
              <a:rPr lang="en-MY" dirty="0" err="1">
                <a:solidFill>
                  <a:schemeClr val="bg1"/>
                </a:solidFill>
              </a:rPr>
              <a:t>dari</a:t>
            </a:r>
            <a:r>
              <a:rPr lang="en-MY" dirty="0">
                <a:solidFill>
                  <a:schemeClr val="bg1"/>
                </a:solidFill>
              </a:rPr>
              <a:t> </a:t>
            </a:r>
            <a:r>
              <a:rPr lang="en-MY" dirty="0" err="1">
                <a:solidFill>
                  <a:schemeClr val="bg1"/>
                </a:solidFill>
              </a:rPr>
              <a:t>segi</a:t>
            </a:r>
            <a:r>
              <a:rPr lang="en-MY" dirty="0">
                <a:solidFill>
                  <a:schemeClr val="bg1"/>
                </a:solidFill>
              </a:rPr>
              <a:t> </a:t>
            </a:r>
            <a:r>
              <a:rPr lang="en-MY" dirty="0" err="1">
                <a:solidFill>
                  <a:schemeClr val="bg1"/>
                </a:solidFill>
              </a:rPr>
              <a:t>saiz</a:t>
            </a:r>
            <a:r>
              <a:rPr lang="en-MY" dirty="0">
                <a:solidFill>
                  <a:schemeClr val="bg1"/>
                </a:solidFill>
              </a:rPr>
              <a:t>  </a:t>
            </a:r>
          </a:p>
          <a:p>
            <a:pPr marL="0" indent="0">
              <a:buNone/>
            </a:pPr>
            <a:r>
              <a:rPr lang="en-MY" dirty="0">
                <a:solidFill>
                  <a:schemeClr val="bg1"/>
                </a:solidFill>
              </a:rPr>
              <a:t>      </a:t>
            </a:r>
            <a:r>
              <a:rPr lang="en-MY" dirty="0" err="1">
                <a:solidFill>
                  <a:schemeClr val="bg1"/>
                </a:solidFill>
              </a:rPr>
              <a:t>produk</a:t>
            </a:r>
            <a:r>
              <a:rPr lang="en-MY" dirty="0">
                <a:solidFill>
                  <a:schemeClr val="bg1"/>
                </a:solidFill>
              </a:rPr>
              <a:t>, </a:t>
            </a:r>
            <a:r>
              <a:rPr lang="en-MY" dirty="0" err="1">
                <a:solidFill>
                  <a:schemeClr val="bg1"/>
                </a:solidFill>
              </a:rPr>
              <a:t>bahan</a:t>
            </a:r>
            <a:r>
              <a:rPr lang="en-MY" dirty="0">
                <a:solidFill>
                  <a:schemeClr val="bg1"/>
                </a:solidFill>
              </a:rPr>
              <a:t> yang </a:t>
            </a:r>
            <a:r>
              <a:rPr lang="en-MY" dirty="0" err="1">
                <a:solidFill>
                  <a:schemeClr val="bg1"/>
                </a:solidFill>
              </a:rPr>
              <a:t>digunakan</a:t>
            </a:r>
            <a:r>
              <a:rPr lang="en-MY" dirty="0">
                <a:solidFill>
                  <a:schemeClr val="bg1"/>
                </a:solidFill>
              </a:rPr>
              <a:t>, </a:t>
            </a:r>
            <a:r>
              <a:rPr lang="en-MY" dirty="0" err="1">
                <a:solidFill>
                  <a:schemeClr val="bg1"/>
                </a:solidFill>
              </a:rPr>
              <a:t>pecahan</a:t>
            </a:r>
            <a:r>
              <a:rPr lang="en-MY" dirty="0">
                <a:solidFill>
                  <a:schemeClr val="bg1"/>
                </a:solidFill>
              </a:rPr>
              <a:t> </a:t>
            </a:r>
            <a:r>
              <a:rPr lang="en-MY" dirty="0" err="1">
                <a:solidFill>
                  <a:schemeClr val="bg1"/>
                </a:solidFill>
              </a:rPr>
              <a:t>komponen</a:t>
            </a:r>
            <a:r>
              <a:rPr lang="en-MY" dirty="0">
                <a:solidFill>
                  <a:schemeClr val="bg1"/>
                </a:solidFill>
              </a:rPr>
              <a:t>/</a:t>
            </a:r>
            <a:r>
              <a:rPr lang="en-MY" dirty="0" err="1">
                <a:solidFill>
                  <a:schemeClr val="bg1"/>
                </a:solidFill>
              </a:rPr>
              <a:t>bahagian</a:t>
            </a:r>
            <a:r>
              <a:rPr lang="en-MY" dirty="0">
                <a:solidFill>
                  <a:schemeClr val="bg1"/>
                </a:solidFill>
              </a:rPr>
              <a:t>,   </a:t>
            </a:r>
          </a:p>
          <a:p>
            <a:pPr marL="0" indent="0">
              <a:buNone/>
            </a:pPr>
            <a:r>
              <a:rPr lang="en-MY" dirty="0">
                <a:solidFill>
                  <a:schemeClr val="bg1"/>
                </a:solidFill>
              </a:rPr>
              <a:t>      </a:t>
            </a:r>
            <a:r>
              <a:rPr lang="en-MY" dirty="0" err="1">
                <a:solidFill>
                  <a:schemeClr val="bg1"/>
                </a:solidFill>
              </a:rPr>
              <a:t>konsep</a:t>
            </a:r>
            <a:r>
              <a:rPr lang="en-MY" dirty="0">
                <a:solidFill>
                  <a:schemeClr val="bg1"/>
                </a:solidFill>
              </a:rPr>
              <a:t> yang </a:t>
            </a:r>
            <a:r>
              <a:rPr lang="en-MY" dirty="0" err="1">
                <a:solidFill>
                  <a:schemeClr val="bg1"/>
                </a:solidFill>
              </a:rPr>
              <a:t>digunakan</a:t>
            </a:r>
            <a:r>
              <a:rPr lang="en-MY" dirty="0">
                <a:solidFill>
                  <a:schemeClr val="bg1"/>
                </a:solidFill>
              </a:rPr>
              <a:t> dan juga </a:t>
            </a:r>
            <a:r>
              <a:rPr lang="en-MY" dirty="0" err="1">
                <a:solidFill>
                  <a:schemeClr val="bg1"/>
                </a:solidFill>
              </a:rPr>
              <a:t>fungsinya</a:t>
            </a:r>
            <a:r>
              <a:rPr lang="en-MY" dirty="0">
                <a:solidFill>
                  <a:schemeClr val="bg1"/>
                </a:solidFill>
              </a:rPr>
              <a:t>; </a:t>
            </a:r>
          </a:p>
          <a:p>
            <a:pPr marL="0" indent="0">
              <a:buNone/>
            </a:pPr>
            <a:r>
              <a:rPr lang="en-MY" dirty="0">
                <a:solidFill>
                  <a:schemeClr val="bg1"/>
                </a:solidFill>
              </a:rPr>
              <a:t>(iii) kos </a:t>
            </a:r>
            <a:r>
              <a:rPr lang="en-MY" dirty="0" err="1">
                <a:solidFill>
                  <a:schemeClr val="bg1"/>
                </a:solidFill>
              </a:rPr>
              <a:t>pembuatan</a:t>
            </a:r>
            <a:r>
              <a:rPr lang="en-MY" dirty="0">
                <a:solidFill>
                  <a:schemeClr val="bg1"/>
                </a:solidFill>
              </a:rPr>
              <a:t> dan </a:t>
            </a:r>
            <a:r>
              <a:rPr lang="en-MY" dirty="0" err="1">
                <a:solidFill>
                  <a:schemeClr val="bg1"/>
                </a:solidFill>
              </a:rPr>
              <a:t>cadangan</a:t>
            </a:r>
            <a:r>
              <a:rPr lang="en-MY" dirty="0">
                <a:solidFill>
                  <a:schemeClr val="bg1"/>
                </a:solidFill>
              </a:rPr>
              <a:t> </a:t>
            </a:r>
            <a:r>
              <a:rPr lang="en-MY" dirty="0" err="1">
                <a:solidFill>
                  <a:schemeClr val="bg1"/>
                </a:solidFill>
              </a:rPr>
              <a:t>harga</a:t>
            </a:r>
            <a:r>
              <a:rPr lang="en-MY" dirty="0">
                <a:solidFill>
                  <a:schemeClr val="bg1"/>
                </a:solidFill>
              </a:rPr>
              <a:t> </a:t>
            </a:r>
            <a:r>
              <a:rPr lang="en-MY" dirty="0" err="1">
                <a:solidFill>
                  <a:schemeClr val="bg1"/>
                </a:solidFill>
              </a:rPr>
              <a:t>jualan</a:t>
            </a:r>
            <a:r>
              <a:rPr lang="en-MY" dirty="0">
                <a:solidFill>
                  <a:schemeClr val="bg1"/>
                </a:solidFill>
              </a:rPr>
              <a:t> (kos </a:t>
            </a:r>
            <a:r>
              <a:rPr lang="en-MY" dirty="0" err="1">
                <a:solidFill>
                  <a:schemeClr val="bg1"/>
                </a:solidFill>
              </a:rPr>
              <a:t>bahan</a:t>
            </a:r>
            <a:r>
              <a:rPr lang="en-MY" dirty="0">
                <a:solidFill>
                  <a:schemeClr val="bg1"/>
                </a:solidFill>
              </a:rPr>
              <a:t>, kos  </a:t>
            </a:r>
          </a:p>
          <a:p>
            <a:pPr marL="0" indent="0">
              <a:buNone/>
            </a:pPr>
            <a:r>
              <a:rPr lang="en-MY" dirty="0">
                <a:solidFill>
                  <a:schemeClr val="bg1"/>
                </a:solidFill>
              </a:rPr>
              <a:t>       </a:t>
            </a:r>
            <a:r>
              <a:rPr lang="en-MY" dirty="0" err="1">
                <a:solidFill>
                  <a:schemeClr val="bg1"/>
                </a:solidFill>
              </a:rPr>
              <a:t>penggunaan</a:t>
            </a:r>
            <a:r>
              <a:rPr lang="en-MY" dirty="0">
                <a:solidFill>
                  <a:schemeClr val="bg1"/>
                </a:solidFill>
              </a:rPr>
              <a:t> </a:t>
            </a:r>
            <a:r>
              <a:rPr lang="en-MY" dirty="0" err="1">
                <a:solidFill>
                  <a:schemeClr val="bg1"/>
                </a:solidFill>
              </a:rPr>
              <a:t>mesin</a:t>
            </a:r>
            <a:r>
              <a:rPr lang="en-MY" dirty="0">
                <a:solidFill>
                  <a:schemeClr val="bg1"/>
                </a:solidFill>
              </a:rPr>
              <a:t>, </a:t>
            </a:r>
            <a:r>
              <a:rPr lang="en-MY" dirty="0" err="1">
                <a:solidFill>
                  <a:schemeClr val="bg1"/>
                </a:solidFill>
              </a:rPr>
              <a:t>peralatan</a:t>
            </a:r>
            <a:r>
              <a:rPr lang="en-MY" dirty="0">
                <a:solidFill>
                  <a:schemeClr val="bg1"/>
                </a:solidFill>
              </a:rPr>
              <a:t>, </a:t>
            </a:r>
            <a:r>
              <a:rPr lang="en-MY" dirty="0" err="1">
                <a:solidFill>
                  <a:schemeClr val="bg1"/>
                </a:solidFill>
              </a:rPr>
              <a:t>buruh</a:t>
            </a:r>
            <a:r>
              <a:rPr lang="en-MY" dirty="0">
                <a:solidFill>
                  <a:schemeClr val="bg1"/>
                </a:solidFill>
              </a:rPr>
              <a:t>, </a:t>
            </a:r>
            <a:r>
              <a:rPr lang="en-MY" dirty="0" err="1">
                <a:solidFill>
                  <a:schemeClr val="bg1"/>
                </a:solidFill>
              </a:rPr>
              <a:t>elektrik</a:t>
            </a:r>
            <a:r>
              <a:rPr lang="en-MY" dirty="0">
                <a:solidFill>
                  <a:schemeClr val="bg1"/>
                </a:solidFill>
              </a:rPr>
              <a:t>, </a:t>
            </a:r>
            <a:r>
              <a:rPr lang="en-MY" dirty="0" err="1">
                <a:solidFill>
                  <a:schemeClr val="bg1"/>
                </a:solidFill>
              </a:rPr>
              <a:t>reka</a:t>
            </a:r>
            <a:r>
              <a:rPr lang="en-MY" dirty="0">
                <a:solidFill>
                  <a:schemeClr val="bg1"/>
                </a:solidFill>
              </a:rPr>
              <a:t> </a:t>
            </a:r>
            <a:r>
              <a:rPr lang="en-MY" dirty="0" err="1">
                <a:solidFill>
                  <a:schemeClr val="bg1"/>
                </a:solidFill>
              </a:rPr>
              <a:t>bentuk</a:t>
            </a:r>
            <a:r>
              <a:rPr lang="en-MY" dirty="0">
                <a:solidFill>
                  <a:schemeClr val="bg1"/>
                </a:solidFill>
              </a:rPr>
              <a:t> </a:t>
            </a:r>
            <a:r>
              <a:rPr lang="en-MY" dirty="0" err="1">
                <a:solidFill>
                  <a:schemeClr val="bg1"/>
                </a:solidFill>
              </a:rPr>
              <a:t>serta</a:t>
            </a:r>
            <a:r>
              <a:rPr lang="en-MY" dirty="0">
                <a:solidFill>
                  <a:schemeClr val="bg1"/>
                </a:solidFill>
              </a:rPr>
              <a:t>  </a:t>
            </a:r>
          </a:p>
          <a:p>
            <a:pPr marL="0" indent="0">
              <a:buNone/>
            </a:pPr>
            <a:r>
              <a:rPr lang="en-MY" dirty="0">
                <a:solidFill>
                  <a:schemeClr val="bg1"/>
                </a:solidFill>
              </a:rPr>
              <a:t>       kos </a:t>
            </a:r>
            <a:r>
              <a:rPr lang="en-MY" dirty="0" err="1">
                <a:solidFill>
                  <a:schemeClr val="bg1"/>
                </a:solidFill>
              </a:rPr>
              <a:t>keseluruhan</a:t>
            </a:r>
            <a:r>
              <a:rPr lang="en-MY" dirty="0">
                <a:solidFill>
                  <a:schemeClr val="bg1"/>
                </a:solidFill>
              </a:rPr>
              <a:t> </a:t>
            </a:r>
            <a:r>
              <a:rPr lang="en-MY" dirty="0" err="1">
                <a:solidFill>
                  <a:schemeClr val="bg1"/>
                </a:solidFill>
              </a:rPr>
              <a:t>projek</a:t>
            </a:r>
            <a:r>
              <a:rPr lang="en-MY" dirty="0">
                <a:solidFill>
                  <a:schemeClr val="bg1"/>
                </a:solidFill>
              </a:rPr>
              <a:t>); dan </a:t>
            </a:r>
          </a:p>
          <a:p>
            <a:pPr marL="0" indent="0">
              <a:buNone/>
            </a:pPr>
            <a:r>
              <a:rPr lang="en-MY" dirty="0">
                <a:solidFill>
                  <a:schemeClr val="bg1"/>
                </a:solidFill>
              </a:rPr>
              <a:t>(iv) </a:t>
            </a:r>
            <a:r>
              <a:rPr lang="en-MY" dirty="0" err="1">
                <a:solidFill>
                  <a:schemeClr val="bg1"/>
                </a:solidFill>
              </a:rPr>
              <a:t>pengiraan</a:t>
            </a:r>
            <a:r>
              <a:rPr lang="en-MY" dirty="0">
                <a:solidFill>
                  <a:schemeClr val="bg1"/>
                </a:solidFill>
              </a:rPr>
              <a:t> kos </a:t>
            </a:r>
            <a:r>
              <a:rPr lang="en-MY" dirty="0" err="1">
                <a:solidFill>
                  <a:schemeClr val="bg1"/>
                </a:solidFill>
              </a:rPr>
              <a:t>secara</a:t>
            </a:r>
            <a:r>
              <a:rPr lang="en-MY" dirty="0">
                <a:solidFill>
                  <a:schemeClr val="bg1"/>
                </a:solidFill>
              </a:rPr>
              <a:t> </a:t>
            </a:r>
            <a:r>
              <a:rPr lang="en-MY" dirty="0" err="1">
                <a:solidFill>
                  <a:schemeClr val="bg1"/>
                </a:solidFill>
              </a:rPr>
              <a:t>terperinci</a:t>
            </a:r>
            <a:r>
              <a:rPr lang="en-MY" dirty="0">
                <a:solidFill>
                  <a:schemeClr val="bg1"/>
                </a:solidFill>
              </a:rPr>
              <a:t> </a:t>
            </a:r>
            <a:r>
              <a:rPr lang="en-MY" dirty="0" err="1">
                <a:solidFill>
                  <a:schemeClr val="bg1"/>
                </a:solidFill>
              </a:rPr>
              <a:t>boleh</a:t>
            </a:r>
            <a:r>
              <a:rPr lang="en-MY" dirty="0">
                <a:solidFill>
                  <a:schemeClr val="bg1"/>
                </a:solidFill>
              </a:rPr>
              <a:t> </a:t>
            </a:r>
            <a:r>
              <a:rPr lang="en-MY" dirty="0" err="1">
                <a:solidFill>
                  <a:schemeClr val="bg1"/>
                </a:solidFill>
              </a:rPr>
              <a:t>diletakkan</a:t>
            </a:r>
            <a:r>
              <a:rPr lang="en-MY" dirty="0">
                <a:solidFill>
                  <a:schemeClr val="bg1"/>
                </a:solidFill>
              </a:rPr>
              <a:t> di </a:t>
            </a:r>
            <a:r>
              <a:rPr lang="en-MY" dirty="0" err="1">
                <a:solidFill>
                  <a:schemeClr val="bg1"/>
                </a:solidFill>
              </a:rPr>
              <a:t>dalam</a:t>
            </a:r>
            <a:r>
              <a:rPr lang="en-MY" dirty="0">
                <a:solidFill>
                  <a:schemeClr val="bg1"/>
                </a:solidFill>
              </a:rPr>
              <a:t>  </a:t>
            </a:r>
          </a:p>
          <a:p>
            <a:pPr marL="0" indent="0">
              <a:buNone/>
            </a:pPr>
            <a:r>
              <a:rPr lang="en-MY" dirty="0">
                <a:solidFill>
                  <a:schemeClr val="bg1"/>
                </a:solidFill>
              </a:rPr>
              <a:t>       </a:t>
            </a:r>
            <a:r>
              <a:rPr lang="en-MY" dirty="0" err="1">
                <a:solidFill>
                  <a:schemeClr val="bg1"/>
                </a:solidFill>
              </a:rPr>
              <a:t>lampiran</a:t>
            </a:r>
            <a:r>
              <a:rPr lang="en-MY" dirty="0">
                <a:solidFill>
                  <a:schemeClr val="bg1"/>
                </a:solidFill>
              </a:rPr>
              <a:t>.</a:t>
            </a:r>
            <a:endParaRPr lang="en-US" noProof="1">
              <a:solidFill>
                <a:schemeClr val="bg1"/>
              </a:solidFill>
            </a:endParaRPr>
          </a:p>
        </p:txBody>
      </p:sp>
    </p:spTree>
    <p:extLst>
      <p:ext uri="{BB962C8B-B14F-4D97-AF65-F5344CB8AC3E}">
        <p14:creationId xmlns:p14="http://schemas.microsoft.com/office/powerpoint/2010/main" val="3718492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1805542" cy="118055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03420" y="1177460"/>
            <a:ext cx="11805542" cy="11805542"/>
          </a:xfrm>
          <a:prstGeom prst="rect">
            <a:avLst/>
          </a:prstGeom>
        </p:spPr>
      </p:pic>
      <p:pic>
        <p:nvPicPr>
          <p:cNvPr id="4" name="Picture 4"/>
          <p:cNvPicPr>
            <a:picLocks noChangeAspect="1"/>
          </p:cNvPicPr>
          <p:nvPr/>
        </p:nvPicPr>
        <p:blipFill>
          <a:blip r:embed="rId6"/>
          <a:srcRect/>
          <a:stretch>
            <a:fillRect/>
          </a:stretch>
        </p:blipFill>
        <p:spPr>
          <a:xfrm>
            <a:off x="13205205" y="4667812"/>
            <a:ext cx="8893252" cy="8315191"/>
          </a:xfrm>
          <a:prstGeom prst="rect">
            <a:avLst/>
          </a:prstGeom>
        </p:spPr>
      </p:pic>
      <p:pic>
        <p:nvPicPr>
          <p:cNvPr id="5" name="Picture 5"/>
          <p:cNvPicPr>
            <a:picLocks noChangeAspect="1"/>
          </p:cNvPicPr>
          <p:nvPr/>
        </p:nvPicPr>
        <p:blipFill>
          <a:blip r:embed="rId7"/>
          <a:srcRect/>
          <a:stretch>
            <a:fillRect/>
          </a:stretch>
        </p:blipFill>
        <p:spPr>
          <a:xfrm rot="1365435">
            <a:off x="-3790155" y="-730855"/>
            <a:ext cx="6282382" cy="6378053"/>
          </a:xfrm>
          <a:prstGeom prst="rect">
            <a:avLst/>
          </a:prstGeom>
        </p:spPr>
      </p:pic>
      <p:sp>
        <p:nvSpPr>
          <p:cNvPr id="7" name="TextBox 7">
            <a:extLst>
              <a:ext uri="{FF2B5EF4-FFF2-40B4-BE49-F238E27FC236}">
                <a16:creationId xmlns:a16="http://schemas.microsoft.com/office/drawing/2014/main" id="{50B5D31A-3860-457F-B45A-2E20680B4E0B}"/>
              </a:ext>
            </a:extLst>
          </p:cNvPr>
          <p:cNvSpPr txBox="1"/>
          <p:nvPr/>
        </p:nvSpPr>
        <p:spPr>
          <a:xfrm>
            <a:off x="2506998" y="546498"/>
            <a:ext cx="14192484" cy="1571392"/>
          </a:xfrm>
          <a:prstGeom prst="rect">
            <a:avLst/>
          </a:prstGeom>
        </p:spPr>
        <p:txBody>
          <a:bodyPr wrap="square" lIns="0" tIns="0" rIns="0" bIns="0" rtlCol="0" anchor="t">
            <a:spAutoFit/>
          </a:bodyPr>
          <a:lstStyle/>
          <a:p>
            <a:pPr algn="ctr">
              <a:lnSpc>
                <a:spcPts val="13667"/>
              </a:lnSpc>
            </a:pPr>
            <a:r>
              <a:rPr lang="en-US" sz="7200" dirty="0">
                <a:solidFill>
                  <a:srgbClr val="FFFF00"/>
                </a:solidFill>
                <a:latin typeface="Neue Machina UltraBold"/>
              </a:rPr>
              <a:t>BAB 3 : METODOLOGI</a:t>
            </a:r>
          </a:p>
        </p:txBody>
      </p:sp>
      <p:sp>
        <p:nvSpPr>
          <p:cNvPr id="8" name="Rectangle 2">
            <a:extLst>
              <a:ext uri="{FF2B5EF4-FFF2-40B4-BE49-F238E27FC236}">
                <a16:creationId xmlns:a16="http://schemas.microsoft.com/office/drawing/2014/main" id="{D0C7D76A-DE45-4E2A-A164-0F25C8187B28}"/>
              </a:ext>
            </a:extLst>
          </p:cNvPr>
          <p:cNvSpPr txBox="1">
            <a:spLocks noChangeArrowheads="1"/>
          </p:cNvSpPr>
          <p:nvPr/>
        </p:nvSpPr>
        <p:spPr>
          <a:xfrm>
            <a:off x="-1279482" y="3268602"/>
            <a:ext cx="166116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5400" dirty="0">
                <a:solidFill>
                  <a:srgbClr val="FFFF00"/>
                </a:solidFill>
                <a:latin typeface="Aharoni" panose="02010803020104030203" pitchFamily="2" charset="-79"/>
                <a:cs typeface="Aharoni" panose="02010803020104030203" pitchFamily="2" charset="-79"/>
              </a:rPr>
              <a:t>3.2.3 : </a:t>
            </a:r>
            <a:r>
              <a:rPr lang="en-MY" altLang="en-US" sz="5400" dirty="0" err="1">
                <a:solidFill>
                  <a:srgbClr val="FFFF00"/>
                </a:solidFill>
                <a:latin typeface="Aharoni" panose="02010803020104030203" pitchFamily="2" charset="-79"/>
                <a:cs typeface="Aharoni" panose="02010803020104030203" pitchFamily="2" charset="-79"/>
              </a:rPr>
              <a:t>Kaedah</a:t>
            </a:r>
            <a:r>
              <a:rPr lang="en-MY" altLang="en-US" sz="5400" dirty="0">
                <a:solidFill>
                  <a:srgbClr val="FFFF00"/>
                </a:solidFill>
                <a:latin typeface="Aharoni" panose="02010803020104030203" pitchFamily="2" charset="-79"/>
                <a:cs typeface="Aharoni" panose="02010803020104030203" pitchFamily="2" charset="-79"/>
              </a:rPr>
              <a:t> </a:t>
            </a:r>
            <a:r>
              <a:rPr lang="en-MY" altLang="en-US" sz="5400" dirty="0" err="1">
                <a:solidFill>
                  <a:srgbClr val="FFFF00"/>
                </a:solidFill>
                <a:latin typeface="Aharoni" panose="02010803020104030203" pitchFamily="2" charset="-79"/>
                <a:cs typeface="Aharoni" panose="02010803020104030203" pitchFamily="2" charset="-79"/>
              </a:rPr>
              <a:t>Analisis</a:t>
            </a:r>
            <a:r>
              <a:rPr lang="en-MY" altLang="en-US" sz="5400" dirty="0">
                <a:solidFill>
                  <a:srgbClr val="FFFF00"/>
                </a:solidFill>
                <a:latin typeface="Aharoni" panose="02010803020104030203" pitchFamily="2" charset="-79"/>
                <a:cs typeface="Aharoni" panose="02010803020104030203" pitchFamily="2" charset="-79"/>
              </a:rPr>
              <a:t> Data</a:t>
            </a:r>
          </a:p>
        </p:txBody>
      </p:sp>
      <p:sp>
        <p:nvSpPr>
          <p:cNvPr id="10" name="Content Placeholder 5">
            <a:extLst>
              <a:ext uri="{FF2B5EF4-FFF2-40B4-BE49-F238E27FC236}">
                <a16:creationId xmlns:a16="http://schemas.microsoft.com/office/drawing/2014/main" id="{8C44ED51-EE0A-4C1B-9018-8B0C9C2EF363}"/>
              </a:ext>
            </a:extLst>
          </p:cNvPr>
          <p:cNvSpPr txBox="1">
            <a:spLocks/>
          </p:cNvSpPr>
          <p:nvPr/>
        </p:nvSpPr>
        <p:spPr>
          <a:xfrm>
            <a:off x="4114800" y="4694844"/>
            <a:ext cx="9601200" cy="4563456"/>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MY" sz="3500" dirty="0" err="1">
                <a:solidFill>
                  <a:schemeClr val="bg1"/>
                </a:solidFill>
              </a:rPr>
              <a:t>Huraian</a:t>
            </a:r>
            <a:r>
              <a:rPr lang="en-MY" sz="3500" dirty="0">
                <a:solidFill>
                  <a:schemeClr val="bg1"/>
                </a:solidFill>
              </a:rPr>
              <a:t> </a:t>
            </a:r>
            <a:r>
              <a:rPr lang="en-MY" sz="3500" dirty="0" err="1">
                <a:solidFill>
                  <a:schemeClr val="bg1"/>
                </a:solidFill>
              </a:rPr>
              <a:t>mengenai</a:t>
            </a:r>
            <a:r>
              <a:rPr lang="en-MY" sz="3500" dirty="0">
                <a:solidFill>
                  <a:schemeClr val="bg1"/>
                </a:solidFill>
              </a:rPr>
              <a:t> </a:t>
            </a:r>
            <a:r>
              <a:rPr lang="en-MY" sz="3500" dirty="0" err="1">
                <a:solidFill>
                  <a:schemeClr val="bg1"/>
                </a:solidFill>
              </a:rPr>
              <a:t>kaedah</a:t>
            </a:r>
            <a:r>
              <a:rPr lang="en-MY" sz="3500" dirty="0">
                <a:solidFill>
                  <a:schemeClr val="bg1"/>
                </a:solidFill>
              </a:rPr>
              <a:t> yang </a:t>
            </a:r>
            <a:r>
              <a:rPr lang="en-MY" sz="3500" dirty="0" err="1">
                <a:solidFill>
                  <a:schemeClr val="bg1"/>
                </a:solidFill>
              </a:rPr>
              <a:t>digunakan</a:t>
            </a:r>
            <a:r>
              <a:rPr lang="en-MY" sz="3500" dirty="0">
                <a:solidFill>
                  <a:schemeClr val="bg1"/>
                </a:solidFill>
              </a:rPr>
              <a:t> </a:t>
            </a:r>
            <a:r>
              <a:rPr lang="en-MY" sz="3500" dirty="0" err="1">
                <a:solidFill>
                  <a:schemeClr val="bg1"/>
                </a:solidFill>
              </a:rPr>
              <a:t>untuk</a:t>
            </a:r>
            <a:r>
              <a:rPr lang="en-MY" sz="3500" dirty="0">
                <a:solidFill>
                  <a:schemeClr val="bg1"/>
                </a:solidFill>
              </a:rPr>
              <a:t> </a:t>
            </a:r>
            <a:r>
              <a:rPr lang="en-MY" sz="3500" dirty="0" err="1">
                <a:solidFill>
                  <a:schemeClr val="bg1"/>
                </a:solidFill>
              </a:rPr>
              <a:t>menyusun</a:t>
            </a:r>
            <a:r>
              <a:rPr lang="en-MY" sz="3500" dirty="0">
                <a:solidFill>
                  <a:schemeClr val="bg1"/>
                </a:solidFill>
              </a:rPr>
              <a:t>, </a:t>
            </a:r>
            <a:r>
              <a:rPr lang="en-MY" sz="3500" dirty="0" err="1">
                <a:solidFill>
                  <a:schemeClr val="bg1"/>
                </a:solidFill>
              </a:rPr>
              <a:t>mengolah</a:t>
            </a:r>
            <a:r>
              <a:rPr lang="en-MY" sz="3500" dirty="0">
                <a:solidFill>
                  <a:schemeClr val="bg1"/>
                </a:solidFill>
              </a:rPr>
              <a:t> dan </a:t>
            </a:r>
            <a:r>
              <a:rPr lang="en-MY" sz="3500" dirty="0" err="1">
                <a:solidFill>
                  <a:schemeClr val="bg1"/>
                </a:solidFill>
              </a:rPr>
              <a:t>menganalisis</a:t>
            </a:r>
            <a:r>
              <a:rPr lang="en-MY" sz="3500" dirty="0">
                <a:solidFill>
                  <a:schemeClr val="bg1"/>
                </a:solidFill>
              </a:rPr>
              <a:t> data yang </a:t>
            </a:r>
            <a:r>
              <a:rPr lang="en-MY" sz="3500" dirty="0" err="1">
                <a:solidFill>
                  <a:schemeClr val="bg1"/>
                </a:solidFill>
              </a:rPr>
              <a:t>diperoleh</a:t>
            </a:r>
            <a:r>
              <a:rPr lang="en-MY" sz="3500" dirty="0">
                <a:solidFill>
                  <a:schemeClr val="bg1"/>
                </a:solidFill>
              </a:rPr>
              <a:t> </a:t>
            </a:r>
            <a:r>
              <a:rPr lang="en-MY" sz="3500" dirty="0" err="1">
                <a:solidFill>
                  <a:schemeClr val="bg1"/>
                </a:solidFill>
              </a:rPr>
              <a:t>daripada</a:t>
            </a:r>
            <a:r>
              <a:rPr lang="en-MY" sz="3500" dirty="0">
                <a:solidFill>
                  <a:schemeClr val="bg1"/>
                </a:solidFill>
              </a:rPr>
              <a:t> </a:t>
            </a:r>
            <a:r>
              <a:rPr lang="en-MY" sz="3500" dirty="0" err="1">
                <a:solidFill>
                  <a:schemeClr val="bg1"/>
                </a:solidFill>
              </a:rPr>
              <a:t>eksperimen</a:t>
            </a:r>
            <a:r>
              <a:rPr lang="en-MY" sz="3500" dirty="0">
                <a:solidFill>
                  <a:schemeClr val="bg1"/>
                </a:solidFill>
              </a:rPr>
              <a:t>, </a:t>
            </a:r>
            <a:r>
              <a:rPr lang="en-MY" sz="3500" dirty="0" err="1">
                <a:solidFill>
                  <a:schemeClr val="bg1"/>
                </a:solidFill>
              </a:rPr>
              <a:t>ujian</a:t>
            </a:r>
            <a:r>
              <a:rPr lang="en-MY" sz="3500" dirty="0">
                <a:solidFill>
                  <a:schemeClr val="bg1"/>
                </a:solidFill>
              </a:rPr>
              <a:t> </a:t>
            </a:r>
            <a:r>
              <a:rPr lang="en-MY" sz="3500" dirty="0" err="1">
                <a:solidFill>
                  <a:schemeClr val="bg1"/>
                </a:solidFill>
              </a:rPr>
              <a:t>makmal</a:t>
            </a:r>
            <a:r>
              <a:rPr lang="en-MY" sz="3500" dirty="0">
                <a:solidFill>
                  <a:schemeClr val="bg1"/>
                </a:solidFill>
              </a:rPr>
              <a:t>, </a:t>
            </a:r>
            <a:r>
              <a:rPr lang="en-MY" sz="3500" dirty="0" err="1">
                <a:solidFill>
                  <a:schemeClr val="bg1"/>
                </a:solidFill>
              </a:rPr>
              <a:t>ujian</a:t>
            </a:r>
            <a:r>
              <a:rPr lang="en-MY" sz="3500" dirty="0">
                <a:solidFill>
                  <a:schemeClr val="bg1"/>
                </a:solidFill>
              </a:rPr>
              <a:t> </a:t>
            </a:r>
            <a:r>
              <a:rPr lang="en-MY" sz="3500" dirty="0" err="1">
                <a:solidFill>
                  <a:schemeClr val="bg1"/>
                </a:solidFill>
              </a:rPr>
              <a:t>pengukuran</a:t>
            </a:r>
            <a:r>
              <a:rPr lang="en-MY" sz="3500" dirty="0">
                <a:solidFill>
                  <a:schemeClr val="bg1"/>
                </a:solidFill>
              </a:rPr>
              <a:t> dan </a:t>
            </a:r>
            <a:r>
              <a:rPr lang="en-MY" sz="3500" dirty="0" err="1">
                <a:solidFill>
                  <a:schemeClr val="bg1"/>
                </a:solidFill>
              </a:rPr>
              <a:t>sebagainya</a:t>
            </a:r>
            <a:r>
              <a:rPr lang="en-MY" sz="3500" dirty="0">
                <a:solidFill>
                  <a:schemeClr val="bg1"/>
                </a:solidFill>
              </a:rPr>
              <a:t> yang </a:t>
            </a:r>
            <a:r>
              <a:rPr lang="en-MY" sz="3500" dirty="0" err="1">
                <a:solidFill>
                  <a:schemeClr val="bg1"/>
                </a:solidFill>
              </a:rPr>
              <a:t>berkaitan</a:t>
            </a:r>
            <a:r>
              <a:rPr lang="en-MY" sz="3500" dirty="0">
                <a:solidFill>
                  <a:schemeClr val="bg1"/>
                </a:solidFill>
              </a:rPr>
              <a:t> </a:t>
            </a:r>
            <a:r>
              <a:rPr lang="en-MY" sz="3500" dirty="0" err="1">
                <a:solidFill>
                  <a:schemeClr val="bg1"/>
                </a:solidFill>
              </a:rPr>
              <a:t>bagi</a:t>
            </a:r>
            <a:r>
              <a:rPr lang="en-MY" sz="3500" dirty="0">
                <a:solidFill>
                  <a:schemeClr val="bg1"/>
                </a:solidFill>
              </a:rPr>
              <a:t> </a:t>
            </a:r>
            <a:r>
              <a:rPr lang="en-MY" sz="3500" dirty="0" err="1">
                <a:solidFill>
                  <a:schemeClr val="bg1"/>
                </a:solidFill>
              </a:rPr>
              <a:t>menjawab</a:t>
            </a:r>
            <a:r>
              <a:rPr lang="en-MY" sz="3500" dirty="0">
                <a:solidFill>
                  <a:schemeClr val="bg1"/>
                </a:solidFill>
              </a:rPr>
              <a:t> </a:t>
            </a:r>
            <a:r>
              <a:rPr lang="en-MY" sz="3500" dirty="0" err="1">
                <a:solidFill>
                  <a:schemeClr val="bg1"/>
                </a:solidFill>
              </a:rPr>
              <a:t>persoalan</a:t>
            </a:r>
            <a:r>
              <a:rPr lang="en-MY" sz="3500" dirty="0">
                <a:solidFill>
                  <a:schemeClr val="bg1"/>
                </a:solidFill>
              </a:rPr>
              <a:t> </a:t>
            </a:r>
            <a:r>
              <a:rPr lang="en-MY" sz="3500" dirty="0" err="1">
                <a:solidFill>
                  <a:schemeClr val="bg1"/>
                </a:solidFill>
              </a:rPr>
              <a:t>kajian</a:t>
            </a:r>
            <a:r>
              <a:rPr lang="en-MY" sz="3500" dirty="0">
                <a:solidFill>
                  <a:schemeClr val="bg1"/>
                </a:solidFill>
              </a:rPr>
              <a:t> </a:t>
            </a:r>
            <a:r>
              <a:rPr lang="en-MY" sz="3500" dirty="0" err="1">
                <a:solidFill>
                  <a:schemeClr val="bg1"/>
                </a:solidFill>
              </a:rPr>
              <a:t>perlu</a:t>
            </a:r>
            <a:r>
              <a:rPr lang="en-MY" sz="3500" dirty="0">
                <a:solidFill>
                  <a:schemeClr val="bg1"/>
                </a:solidFill>
              </a:rPr>
              <a:t> </a:t>
            </a:r>
            <a:r>
              <a:rPr lang="en-MY" sz="3500" dirty="0" err="1">
                <a:solidFill>
                  <a:schemeClr val="bg1"/>
                </a:solidFill>
              </a:rPr>
              <a:t>dinyatakan</a:t>
            </a:r>
            <a:r>
              <a:rPr lang="en-MY" sz="3500" dirty="0">
                <a:solidFill>
                  <a:schemeClr val="bg1"/>
                </a:solidFill>
              </a:rPr>
              <a:t> </a:t>
            </a:r>
            <a:r>
              <a:rPr lang="en-MY" sz="3500" dirty="0" err="1">
                <a:solidFill>
                  <a:schemeClr val="bg1"/>
                </a:solidFill>
              </a:rPr>
              <a:t>dengan</a:t>
            </a:r>
            <a:r>
              <a:rPr lang="en-MY" sz="3500" dirty="0">
                <a:solidFill>
                  <a:schemeClr val="bg1"/>
                </a:solidFill>
              </a:rPr>
              <a:t> </a:t>
            </a:r>
            <a:r>
              <a:rPr lang="en-MY" sz="3500" dirty="0" err="1">
                <a:solidFill>
                  <a:schemeClr val="bg1"/>
                </a:solidFill>
              </a:rPr>
              <a:t>jelas</a:t>
            </a:r>
            <a:r>
              <a:rPr lang="en-MY" sz="3500" dirty="0">
                <a:solidFill>
                  <a:schemeClr val="bg1"/>
                </a:solidFill>
              </a:rPr>
              <a:t>. </a:t>
            </a:r>
            <a:r>
              <a:rPr lang="en-MY" sz="3500" dirty="0" err="1">
                <a:solidFill>
                  <a:schemeClr val="bg1"/>
                </a:solidFill>
              </a:rPr>
              <a:t>Selain</a:t>
            </a:r>
            <a:r>
              <a:rPr lang="en-MY" sz="3500" dirty="0">
                <a:solidFill>
                  <a:schemeClr val="bg1"/>
                </a:solidFill>
              </a:rPr>
              <a:t> </a:t>
            </a:r>
            <a:r>
              <a:rPr lang="en-MY" sz="3500" dirty="0" err="1">
                <a:solidFill>
                  <a:schemeClr val="bg1"/>
                </a:solidFill>
              </a:rPr>
              <a:t>itu</a:t>
            </a:r>
            <a:r>
              <a:rPr lang="en-MY" sz="3500" dirty="0">
                <a:solidFill>
                  <a:schemeClr val="bg1"/>
                </a:solidFill>
              </a:rPr>
              <a:t>, </a:t>
            </a:r>
            <a:r>
              <a:rPr lang="en-MY" sz="3500" dirty="0" err="1">
                <a:solidFill>
                  <a:schemeClr val="bg1"/>
                </a:solidFill>
              </a:rPr>
              <a:t>analisis</a:t>
            </a:r>
            <a:r>
              <a:rPr lang="en-MY" sz="3500" dirty="0">
                <a:solidFill>
                  <a:schemeClr val="bg1"/>
                </a:solidFill>
              </a:rPr>
              <a:t> data juga </a:t>
            </a:r>
            <a:r>
              <a:rPr lang="en-MY" sz="3500" dirty="0" err="1">
                <a:solidFill>
                  <a:schemeClr val="bg1"/>
                </a:solidFill>
              </a:rPr>
              <a:t>boleh</a:t>
            </a:r>
            <a:r>
              <a:rPr lang="en-MY" sz="3500" dirty="0">
                <a:solidFill>
                  <a:schemeClr val="bg1"/>
                </a:solidFill>
              </a:rPr>
              <a:t> </a:t>
            </a:r>
            <a:r>
              <a:rPr lang="en-MY" sz="3500" dirty="0" err="1">
                <a:solidFill>
                  <a:schemeClr val="bg1"/>
                </a:solidFill>
              </a:rPr>
              <a:t>memberikan</a:t>
            </a:r>
            <a:r>
              <a:rPr lang="en-MY" sz="3500" dirty="0">
                <a:solidFill>
                  <a:schemeClr val="bg1"/>
                </a:solidFill>
              </a:rPr>
              <a:t> </a:t>
            </a:r>
            <a:r>
              <a:rPr lang="en-MY" sz="3500" dirty="0" err="1">
                <a:solidFill>
                  <a:schemeClr val="bg1"/>
                </a:solidFill>
              </a:rPr>
              <a:t>maklumat</a:t>
            </a:r>
            <a:r>
              <a:rPr lang="en-MY" sz="3500" dirty="0">
                <a:solidFill>
                  <a:schemeClr val="bg1"/>
                </a:solidFill>
              </a:rPr>
              <a:t> </a:t>
            </a:r>
            <a:r>
              <a:rPr lang="en-MY" sz="3500" dirty="0" err="1">
                <a:solidFill>
                  <a:schemeClr val="bg1"/>
                </a:solidFill>
              </a:rPr>
              <a:t>tambahan</a:t>
            </a:r>
            <a:r>
              <a:rPr lang="en-MY" sz="3500" dirty="0">
                <a:solidFill>
                  <a:schemeClr val="bg1"/>
                </a:solidFill>
              </a:rPr>
              <a:t> yang </a:t>
            </a:r>
            <a:r>
              <a:rPr lang="en-MY" sz="3500" dirty="0" err="1">
                <a:solidFill>
                  <a:schemeClr val="bg1"/>
                </a:solidFill>
              </a:rPr>
              <a:t>dapat</a:t>
            </a:r>
            <a:r>
              <a:rPr lang="en-MY" sz="3500" dirty="0">
                <a:solidFill>
                  <a:schemeClr val="bg1"/>
                </a:solidFill>
              </a:rPr>
              <a:t> </a:t>
            </a:r>
            <a:r>
              <a:rPr lang="en-MY" sz="3500" dirty="0" err="1">
                <a:solidFill>
                  <a:schemeClr val="bg1"/>
                </a:solidFill>
              </a:rPr>
              <a:t>memberi</a:t>
            </a:r>
            <a:r>
              <a:rPr lang="en-MY" sz="3500" dirty="0">
                <a:solidFill>
                  <a:schemeClr val="bg1"/>
                </a:solidFill>
              </a:rPr>
              <a:t> </a:t>
            </a:r>
            <a:r>
              <a:rPr lang="en-MY" sz="3500" dirty="0" err="1">
                <a:solidFill>
                  <a:schemeClr val="bg1"/>
                </a:solidFill>
              </a:rPr>
              <a:t>pencerahan</a:t>
            </a:r>
            <a:r>
              <a:rPr lang="en-MY" sz="3500" dirty="0">
                <a:solidFill>
                  <a:schemeClr val="bg1"/>
                </a:solidFill>
              </a:rPr>
              <a:t> </a:t>
            </a:r>
            <a:r>
              <a:rPr lang="en-MY" sz="3500" dirty="0" err="1">
                <a:solidFill>
                  <a:schemeClr val="bg1"/>
                </a:solidFill>
              </a:rPr>
              <a:t>kepada</a:t>
            </a:r>
            <a:r>
              <a:rPr lang="en-MY" sz="3500" dirty="0">
                <a:solidFill>
                  <a:schemeClr val="bg1"/>
                </a:solidFill>
              </a:rPr>
              <a:t> </a:t>
            </a:r>
            <a:r>
              <a:rPr lang="en-MY" sz="3500" dirty="0" err="1">
                <a:solidFill>
                  <a:schemeClr val="bg1"/>
                </a:solidFill>
              </a:rPr>
              <a:t>objektif</a:t>
            </a:r>
            <a:r>
              <a:rPr lang="en-MY" sz="3500" dirty="0">
                <a:solidFill>
                  <a:schemeClr val="bg1"/>
                </a:solidFill>
              </a:rPr>
              <a:t> </a:t>
            </a:r>
            <a:r>
              <a:rPr lang="en-MY" sz="3500" dirty="0" err="1">
                <a:solidFill>
                  <a:schemeClr val="bg1"/>
                </a:solidFill>
              </a:rPr>
              <a:t>kajian</a:t>
            </a:r>
            <a:r>
              <a:rPr lang="en-MY" sz="3500" dirty="0">
                <a:solidFill>
                  <a:schemeClr val="bg1"/>
                </a:solidFill>
              </a:rPr>
              <a:t> yang </a:t>
            </a:r>
            <a:r>
              <a:rPr lang="en-MY" sz="3500" dirty="0" err="1">
                <a:solidFill>
                  <a:schemeClr val="bg1"/>
                </a:solidFill>
              </a:rPr>
              <a:t>dikaji</a:t>
            </a:r>
            <a:r>
              <a:rPr lang="en-MY" sz="3500" dirty="0">
                <a:solidFill>
                  <a:schemeClr val="bg1"/>
                </a:solidFill>
              </a:rPr>
              <a:t>. </a:t>
            </a:r>
            <a:r>
              <a:rPr lang="en-MY" sz="3500" dirty="0" err="1">
                <a:solidFill>
                  <a:schemeClr val="bg1"/>
                </a:solidFill>
              </a:rPr>
              <a:t>Ianya</a:t>
            </a:r>
            <a:r>
              <a:rPr lang="en-MY" sz="3500" dirty="0">
                <a:solidFill>
                  <a:schemeClr val="bg1"/>
                </a:solidFill>
              </a:rPr>
              <a:t> </a:t>
            </a:r>
            <a:r>
              <a:rPr lang="en-MY" sz="3500" dirty="0" err="1">
                <a:solidFill>
                  <a:schemeClr val="bg1"/>
                </a:solidFill>
              </a:rPr>
              <a:t>harus</a:t>
            </a:r>
            <a:r>
              <a:rPr lang="en-MY" sz="3500" dirty="0">
                <a:solidFill>
                  <a:schemeClr val="bg1"/>
                </a:solidFill>
              </a:rPr>
              <a:t> </a:t>
            </a:r>
            <a:r>
              <a:rPr lang="en-MY" sz="3500" dirty="0" err="1">
                <a:solidFill>
                  <a:schemeClr val="bg1"/>
                </a:solidFill>
              </a:rPr>
              <a:t>dipersembahkan</a:t>
            </a:r>
            <a:r>
              <a:rPr lang="en-MY" sz="3500" dirty="0">
                <a:solidFill>
                  <a:schemeClr val="bg1"/>
                </a:solidFill>
              </a:rPr>
              <a:t> </a:t>
            </a:r>
            <a:r>
              <a:rPr lang="en-MY" sz="3500" dirty="0" err="1">
                <a:solidFill>
                  <a:schemeClr val="bg1"/>
                </a:solidFill>
              </a:rPr>
              <a:t>dalam</a:t>
            </a:r>
            <a:r>
              <a:rPr lang="en-MY" sz="3500" dirty="0">
                <a:solidFill>
                  <a:schemeClr val="bg1"/>
                </a:solidFill>
              </a:rPr>
              <a:t> </a:t>
            </a:r>
            <a:r>
              <a:rPr lang="en-MY" sz="3500" dirty="0" err="1">
                <a:solidFill>
                  <a:schemeClr val="bg1"/>
                </a:solidFill>
              </a:rPr>
              <a:t>bentuk</a:t>
            </a:r>
            <a:r>
              <a:rPr lang="en-MY" sz="3500" dirty="0">
                <a:solidFill>
                  <a:schemeClr val="bg1"/>
                </a:solidFill>
              </a:rPr>
              <a:t> yang </a:t>
            </a:r>
            <a:r>
              <a:rPr lang="en-MY" sz="3500" dirty="0" err="1">
                <a:solidFill>
                  <a:schemeClr val="bg1"/>
                </a:solidFill>
              </a:rPr>
              <a:t>boleh</a:t>
            </a:r>
            <a:r>
              <a:rPr lang="en-MY" sz="3500" dirty="0">
                <a:solidFill>
                  <a:schemeClr val="bg1"/>
                </a:solidFill>
              </a:rPr>
              <a:t> </a:t>
            </a:r>
            <a:r>
              <a:rPr lang="en-MY" sz="3500" dirty="0" err="1">
                <a:solidFill>
                  <a:schemeClr val="bg1"/>
                </a:solidFill>
              </a:rPr>
              <a:t>difahami</a:t>
            </a:r>
            <a:endParaRPr lang="en-MY" sz="3500" dirty="0">
              <a:solidFill>
                <a:schemeClr val="bg1"/>
              </a:solidFill>
            </a:endParaRPr>
          </a:p>
          <a:p>
            <a:r>
              <a:rPr lang="en-US" sz="3500" dirty="0">
                <a:solidFill>
                  <a:schemeClr val="bg1"/>
                </a:solidFill>
              </a:rPr>
              <a:t>GRAF/TABLE</a:t>
            </a:r>
            <a:endParaRPr lang="en-MY" sz="3500" dirty="0">
              <a:solidFill>
                <a:schemeClr val="bg1"/>
              </a:solidFill>
            </a:endParaRPr>
          </a:p>
          <a:p>
            <a:pPr marL="0" indent="0">
              <a:buNone/>
            </a:pPr>
            <a:endParaRPr lang="en-US" noProof="1">
              <a:solidFill>
                <a:schemeClr val="bg1"/>
              </a:solidFill>
            </a:endParaRPr>
          </a:p>
        </p:txBody>
      </p:sp>
    </p:spTree>
    <p:extLst>
      <p:ext uri="{BB962C8B-B14F-4D97-AF65-F5344CB8AC3E}">
        <p14:creationId xmlns:p14="http://schemas.microsoft.com/office/powerpoint/2010/main" val="2736437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1805542" cy="1180554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03420" y="1177460"/>
            <a:ext cx="11805542" cy="11805542"/>
          </a:xfrm>
          <a:prstGeom prst="rect">
            <a:avLst/>
          </a:prstGeom>
        </p:spPr>
      </p:pic>
      <p:pic>
        <p:nvPicPr>
          <p:cNvPr id="4" name="Picture 4"/>
          <p:cNvPicPr>
            <a:picLocks noChangeAspect="1"/>
          </p:cNvPicPr>
          <p:nvPr/>
        </p:nvPicPr>
        <p:blipFill>
          <a:blip r:embed="rId6"/>
          <a:srcRect/>
          <a:stretch>
            <a:fillRect/>
          </a:stretch>
        </p:blipFill>
        <p:spPr>
          <a:xfrm>
            <a:off x="13205205" y="4667812"/>
            <a:ext cx="8893252" cy="8315191"/>
          </a:xfrm>
          <a:prstGeom prst="rect">
            <a:avLst/>
          </a:prstGeom>
        </p:spPr>
      </p:pic>
      <p:pic>
        <p:nvPicPr>
          <p:cNvPr id="5" name="Picture 5"/>
          <p:cNvPicPr>
            <a:picLocks noChangeAspect="1"/>
          </p:cNvPicPr>
          <p:nvPr/>
        </p:nvPicPr>
        <p:blipFill>
          <a:blip r:embed="rId7"/>
          <a:srcRect/>
          <a:stretch>
            <a:fillRect/>
          </a:stretch>
        </p:blipFill>
        <p:spPr>
          <a:xfrm rot="1365435">
            <a:off x="-2920581" y="-1458457"/>
            <a:ext cx="6282382" cy="6378053"/>
          </a:xfrm>
          <a:prstGeom prst="rect">
            <a:avLst/>
          </a:prstGeom>
        </p:spPr>
      </p:pic>
      <p:sp>
        <p:nvSpPr>
          <p:cNvPr id="7" name="TextBox 7">
            <a:extLst>
              <a:ext uri="{FF2B5EF4-FFF2-40B4-BE49-F238E27FC236}">
                <a16:creationId xmlns:a16="http://schemas.microsoft.com/office/drawing/2014/main" id="{50B5D31A-3860-457F-B45A-2E20680B4E0B}"/>
              </a:ext>
            </a:extLst>
          </p:cNvPr>
          <p:cNvSpPr txBox="1"/>
          <p:nvPr/>
        </p:nvSpPr>
        <p:spPr>
          <a:xfrm>
            <a:off x="2506998" y="546498"/>
            <a:ext cx="14192484" cy="1571392"/>
          </a:xfrm>
          <a:prstGeom prst="rect">
            <a:avLst/>
          </a:prstGeom>
        </p:spPr>
        <p:txBody>
          <a:bodyPr wrap="square" lIns="0" tIns="0" rIns="0" bIns="0" rtlCol="0" anchor="t">
            <a:spAutoFit/>
          </a:bodyPr>
          <a:lstStyle/>
          <a:p>
            <a:pPr algn="ctr">
              <a:lnSpc>
                <a:spcPts val="13667"/>
              </a:lnSpc>
            </a:pPr>
            <a:r>
              <a:rPr lang="en-US" sz="7200" dirty="0">
                <a:solidFill>
                  <a:srgbClr val="FFFF00"/>
                </a:solidFill>
                <a:latin typeface="Neue Machina UltraBold"/>
              </a:rPr>
              <a:t>BAB 3 : METODOLOGI</a:t>
            </a:r>
          </a:p>
        </p:txBody>
      </p:sp>
      <p:sp>
        <p:nvSpPr>
          <p:cNvPr id="8" name="Rectangle 2">
            <a:extLst>
              <a:ext uri="{FF2B5EF4-FFF2-40B4-BE49-F238E27FC236}">
                <a16:creationId xmlns:a16="http://schemas.microsoft.com/office/drawing/2014/main" id="{D0C7D76A-DE45-4E2A-A164-0F25C8187B28}"/>
              </a:ext>
            </a:extLst>
          </p:cNvPr>
          <p:cNvSpPr txBox="1">
            <a:spLocks noChangeArrowheads="1"/>
          </p:cNvSpPr>
          <p:nvPr/>
        </p:nvSpPr>
        <p:spPr>
          <a:xfrm>
            <a:off x="1851722" y="3017664"/>
            <a:ext cx="9175374" cy="80809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5400" dirty="0">
                <a:solidFill>
                  <a:srgbClr val="FFFF00"/>
                </a:solidFill>
                <a:latin typeface="Aharoni" panose="02010803020104030203" pitchFamily="2" charset="-79"/>
                <a:cs typeface="Aharoni" panose="02010803020104030203" pitchFamily="2" charset="-79"/>
              </a:rPr>
              <a:t>3.3 : </a:t>
            </a:r>
            <a:r>
              <a:rPr lang="en-MY" altLang="en-US" sz="5400" dirty="0" err="1">
                <a:solidFill>
                  <a:srgbClr val="FFFF00"/>
                </a:solidFill>
                <a:latin typeface="Aharoni" panose="02010803020104030203" pitchFamily="2" charset="-79"/>
                <a:cs typeface="Aharoni" panose="02010803020104030203" pitchFamily="2" charset="-79"/>
              </a:rPr>
              <a:t>Rumusan</a:t>
            </a:r>
            <a:endParaRPr lang="en-MY" altLang="en-US" sz="5400" dirty="0">
              <a:solidFill>
                <a:srgbClr val="FFFF00"/>
              </a:solidFill>
              <a:latin typeface="Aharoni" panose="02010803020104030203" pitchFamily="2" charset="-79"/>
              <a:cs typeface="Aharoni" panose="02010803020104030203" pitchFamily="2" charset="-79"/>
            </a:endParaRPr>
          </a:p>
        </p:txBody>
      </p:sp>
      <p:sp>
        <p:nvSpPr>
          <p:cNvPr id="10" name="Content Placeholder 5">
            <a:extLst>
              <a:ext uri="{FF2B5EF4-FFF2-40B4-BE49-F238E27FC236}">
                <a16:creationId xmlns:a16="http://schemas.microsoft.com/office/drawing/2014/main" id="{8C44ED51-EE0A-4C1B-9018-8B0C9C2EF363}"/>
              </a:ext>
            </a:extLst>
          </p:cNvPr>
          <p:cNvSpPr txBox="1">
            <a:spLocks/>
          </p:cNvSpPr>
          <p:nvPr/>
        </p:nvSpPr>
        <p:spPr>
          <a:xfrm>
            <a:off x="5257800" y="4694845"/>
            <a:ext cx="9067800" cy="38934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MY" dirty="0" err="1">
                <a:solidFill>
                  <a:schemeClr val="bg1"/>
                </a:solidFill>
              </a:rPr>
              <a:t>Rumusan</a:t>
            </a:r>
            <a:r>
              <a:rPr lang="en-MY" dirty="0">
                <a:solidFill>
                  <a:schemeClr val="bg1"/>
                </a:solidFill>
              </a:rPr>
              <a:t> </a:t>
            </a:r>
            <a:r>
              <a:rPr lang="en-MY" dirty="0" err="1">
                <a:solidFill>
                  <a:schemeClr val="bg1"/>
                </a:solidFill>
              </a:rPr>
              <a:t>subtajuk</a:t>
            </a:r>
            <a:r>
              <a:rPr lang="en-MY" dirty="0">
                <a:solidFill>
                  <a:schemeClr val="bg1"/>
                </a:solidFill>
              </a:rPr>
              <a:t> yang </a:t>
            </a:r>
            <a:r>
              <a:rPr lang="en-MY" dirty="0" err="1">
                <a:solidFill>
                  <a:schemeClr val="bg1"/>
                </a:solidFill>
              </a:rPr>
              <a:t>telah</a:t>
            </a:r>
            <a:r>
              <a:rPr lang="en-MY" dirty="0">
                <a:solidFill>
                  <a:schemeClr val="bg1"/>
                </a:solidFill>
              </a:rPr>
              <a:t> </a:t>
            </a:r>
            <a:r>
              <a:rPr lang="en-MY" dirty="0" err="1">
                <a:solidFill>
                  <a:schemeClr val="bg1"/>
                </a:solidFill>
              </a:rPr>
              <a:t>dikemukakan</a:t>
            </a:r>
            <a:r>
              <a:rPr lang="en-MY" dirty="0">
                <a:solidFill>
                  <a:schemeClr val="bg1"/>
                </a:solidFill>
              </a:rPr>
              <a:t> di </a:t>
            </a:r>
            <a:r>
              <a:rPr lang="en-MY" dirty="0" err="1">
                <a:solidFill>
                  <a:schemeClr val="bg1"/>
                </a:solidFill>
              </a:rPr>
              <a:t>dalam</a:t>
            </a:r>
            <a:r>
              <a:rPr lang="en-MY" dirty="0">
                <a:solidFill>
                  <a:schemeClr val="bg1"/>
                </a:solidFill>
              </a:rPr>
              <a:t> Bab 3 yang </a:t>
            </a:r>
            <a:r>
              <a:rPr lang="en-MY" dirty="0" err="1">
                <a:solidFill>
                  <a:schemeClr val="bg1"/>
                </a:solidFill>
              </a:rPr>
              <a:t>merangkumi</a:t>
            </a:r>
            <a:r>
              <a:rPr lang="en-MY" dirty="0">
                <a:solidFill>
                  <a:schemeClr val="bg1"/>
                </a:solidFill>
              </a:rPr>
              <a:t> </a:t>
            </a:r>
            <a:r>
              <a:rPr lang="en-MY" dirty="0" err="1">
                <a:solidFill>
                  <a:schemeClr val="bg1"/>
                </a:solidFill>
              </a:rPr>
              <a:t>jenis</a:t>
            </a:r>
            <a:r>
              <a:rPr lang="en-MY" dirty="0">
                <a:solidFill>
                  <a:schemeClr val="bg1"/>
                </a:solidFill>
              </a:rPr>
              <a:t> </a:t>
            </a:r>
            <a:r>
              <a:rPr lang="en-MY" dirty="0" err="1">
                <a:solidFill>
                  <a:schemeClr val="bg1"/>
                </a:solidFill>
              </a:rPr>
              <a:t>projek</a:t>
            </a:r>
            <a:r>
              <a:rPr lang="en-MY" dirty="0">
                <a:solidFill>
                  <a:schemeClr val="bg1"/>
                </a:solidFill>
              </a:rPr>
              <a:t>/</a:t>
            </a:r>
            <a:r>
              <a:rPr lang="en-MY" dirty="0" err="1">
                <a:solidFill>
                  <a:schemeClr val="bg1"/>
                </a:solidFill>
              </a:rPr>
              <a:t>kajian</a:t>
            </a:r>
            <a:r>
              <a:rPr lang="en-MY" dirty="0">
                <a:solidFill>
                  <a:schemeClr val="bg1"/>
                </a:solidFill>
              </a:rPr>
              <a:t>, </a:t>
            </a:r>
            <a:r>
              <a:rPr lang="en-MY" dirty="0" err="1">
                <a:solidFill>
                  <a:schemeClr val="bg1"/>
                </a:solidFill>
              </a:rPr>
              <a:t>cara</a:t>
            </a:r>
            <a:r>
              <a:rPr lang="en-MY" dirty="0">
                <a:solidFill>
                  <a:schemeClr val="bg1"/>
                </a:solidFill>
              </a:rPr>
              <a:t> </a:t>
            </a:r>
            <a:r>
              <a:rPr lang="en-MY" dirty="0" err="1">
                <a:solidFill>
                  <a:schemeClr val="bg1"/>
                </a:solidFill>
              </a:rPr>
              <a:t>pelaksanaan</a:t>
            </a:r>
            <a:r>
              <a:rPr lang="en-MY" dirty="0">
                <a:solidFill>
                  <a:schemeClr val="bg1"/>
                </a:solidFill>
              </a:rPr>
              <a:t> </a:t>
            </a:r>
            <a:r>
              <a:rPr lang="en-MY" dirty="0" err="1">
                <a:solidFill>
                  <a:schemeClr val="bg1"/>
                </a:solidFill>
              </a:rPr>
              <a:t>projek</a:t>
            </a:r>
            <a:r>
              <a:rPr lang="en-MY" dirty="0">
                <a:solidFill>
                  <a:schemeClr val="bg1"/>
                </a:solidFill>
              </a:rPr>
              <a:t>/</a:t>
            </a:r>
            <a:r>
              <a:rPr lang="en-MY" dirty="0" err="1">
                <a:solidFill>
                  <a:schemeClr val="bg1"/>
                </a:solidFill>
              </a:rPr>
              <a:t>kajian</a:t>
            </a:r>
            <a:r>
              <a:rPr lang="en-MY" dirty="0">
                <a:solidFill>
                  <a:schemeClr val="bg1"/>
                </a:solidFill>
              </a:rPr>
              <a:t> </a:t>
            </a:r>
            <a:r>
              <a:rPr lang="en-MY" dirty="0" err="1">
                <a:solidFill>
                  <a:schemeClr val="bg1"/>
                </a:solidFill>
              </a:rPr>
              <a:t>serta</a:t>
            </a:r>
            <a:r>
              <a:rPr lang="en-MY" dirty="0">
                <a:solidFill>
                  <a:schemeClr val="bg1"/>
                </a:solidFill>
              </a:rPr>
              <a:t> </a:t>
            </a:r>
            <a:r>
              <a:rPr lang="en-MY" dirty="0" err="1">
                <a:solidFill>
                  <a:schemeClr val="bg1"/>
                </a:solidFill>
              </a:rPr>
              <a:t>kaedah</a:t>
            </a:r>
            <a:r>
              <a:rPr lang="en-MY" dirty="0">
                <a:solidFill>
                  <a:schemeClr val="bg1"/>
                </a:solidFill>
              </a:rPr>
              <a:t> </a:t>
            </a:r>
            <a:r>
              <a:rPr lang="en-MY" dirty="0" err="1">
                <a:solidFill>
                  <a:schemeClr val="bg1"/>
                </a:solidFill>
              </a:rPr>
              <a:t>pelaporan</a:t>
            </a:r>
            <a:r>
              <a:rPr lang="en-MY" dirty="0">
                <a:solidFill>
                  <a:schemeClr val="bg1"/>
                </a:solidFill>
              </a:rPr>
              <a:t> data. </a:t>
            </a:r>
            <a:r>
              <a:rPr lang="en-MY" dirty="0" err="1">
                <a:solidFill>
                  <a:schemeClr val="bg1"/>
                </a:solidFill>
              </a:rPr>
              <a:t>Selain</a:t>
            </a:r>
            <a:r>
              <a:rPr lang="en-MY" dirty="0">
                <a:solidFill>
                  <a:schemeClr val="bg1"/>
                </a:solidFill>
              </a:rPr>
              <a:t> </a:t>
            </a:r>
            <a:r>
              <a:rPr lang="en-MY" dirty="0" err="1">
                <a:solidFill>
                  <a:schemeClr val="bg1"/>
                </a:solidFill>
              </a:rPr>
              <a:t>itu</a:t>
            </a:r>
            <a:r>
              <a:rPr lang="en-MY" dirty="0">
                <a:solidFill>
                  <a:schemeClr val="bg1"/>
                </a:solidFill>
              </a:rPr>
              <a:t>, </a:t>
            </a:r>
            <a:r>
              <a:rPr lang="en-MY" dirty="0" err="1">
                <a:solidFill>
                  <a:schemeClr val="bg1"/>
                </a:solidFill>
              </a:rPr>
              <a:t>ia</a:t>
            </a:r>
            <a:r>
              <a:rPr lang="en-MY" dirty="0">
                <a:solidFill>
                  <a:schemeClr val="bg1"/>
                </a:solidFill>
              </a:rPr>
              <a:t> juga </a:t>
            </a:r>
            <a:r>
              <a:rPr lang="en-MY" dirty="0" err="1">
                <a:solidFill>
                  <a:schemeClr val="bg1"/>
                </a:solidFill>
              </a:rPr>
              <a:t>mengandungi</a:t>
            </a:r>
            <a:r>
              <a:rPr lang="en-MY" dirty="0">
                <a:solidFill>
                  <a:schemeClr val="bg1"/>
                </a:solidFill>
              </a:rPr>
              <a:t> </a:t>
            </a:r>
            <a:r>
              <a:rPr lang="en-MY" dirty="0" err="1">
                <a:solidFill>
                  <a:schemeClr val="bg1"/>
                </a:solidFill>
              </a:rPr>
              <a:t>penerangan</a:t>
            </a:r>
            <a:r>
              <a:rPr lang="en-MY" dirty="0">
                <a:solidFill>
                  <a:schemeClr val="bg1"/>
                </a:solidFill>
              </a:rPr>
              <a:t> dan </a:t>
            </a:r>
            <a:r>
              <a:rPr lang="en-MY" dirty="0" err="1">
                <a:solidFill>
                  <a:schemeClr val="bg1"/>
                </a:solidFill>
              </a:rPr>
              <a:t>justifikasi</a:t>
            </a:r>
            <a:r>
              <a:rPr lang="en-MY" dirty="0">
                <a:solidFill>
                  <a:schemeClr val="bg1"/>
                </a:solidFill>
              </a:rPr>
              <a:t> </a:t>
            </a:r>
            <a:r>
              <a:rPr lang="en-MY" dirty="0" err="1">
                <a:solidFill>
                  <a:schemeClr val="bg1"/>
                </a:solidFill>
              </a:rPr>
              <a:t>terhadap</a:t>
            </a:r>
            <a:r>
              <a:rPr lang="en-MY" dirty="0">
                <a:solidFill>
                  <a:schemeClr val="bg1"/>
                </a:solidFill>
              </a:rPr>
              <a:t> </a:t>
            </a:r>
            <a:r>
              <a:rPr lang="en-MY" dirty="0" err="1">
                <a:solidFill>
                  <a:schemeClr val="bg1"/>
                </a:solidFill>
              </a:rPr>
              <a:t>kaedah</a:t>
            </a:r>
            <a:r>
              <a:rPr lang="en-MY" dirty="0">
                <a:solidFill>
                  <a:schemeClr val="bg1"/>
                </a:solidFill>
              </a:rPr>
              <a:t> </a:t>
            </a:r>
            <a:r>
              <a:rPr lang="en-MY" dirty="0" err="1">
                <a:solidFill>
                  <a:schemeClr val="bg1"/>
                </a:solidFill>
              </a:rPr>
              <a:t>kajian</a:t>
            </a:r>
            <a:r>
              <a:rPr lang="en-MY" dirty="0">
                <a:solidFill>
                  <a:schemeClr val="bg1"/>
                </a:solidFill>
              </a:rPr>
              <a:t>/</a:t>
            </a:r>
            <a:r>
              <a:rPr lang="en-MY" dirty="0" err="1">
                <a:solidFill>
                  <a:schemeClr val="bg1"/>
                </a:solidFill>
              </a:rPr>
              <a:t>projek</a:t>
            </a:r>
            <a:r>
              <a:rPr lang="en-MY" dirty="0">
                <a:solidFill>
                  <a:schemeClr val="bg1"/>
                </a:solidFill>
              </a:rPr>
              <a:t> yang </a:t>
            </a:r>
            <a:r>
              <a:rPr lang="en-MY" dirty="0" err="1">
                <a:solidFill>
                  <a:schemeClr val="bg1"/>
                </a:solidFill>
              </a:rPr>
              <a:t>dipilih</a:t>
            </a:r>
            <a:r>
              <a:rPr lang="en-MY" dirty="0">
                <a:solidFill>
                  <a:schemeClr val="bg1"/>
                </a:solidFill>
              </a:rPr>
              <a:t> </a:t>
            </a:r>
            <a:r>
              <a:rPr lang="en-MY" dirty="0" err="1">
                <a:solidFill>
                  <a:schemeClr val="bg1"/>
                </a:solidFill>
              </a:rPr>
              <a:t>tanpa</a:t>
            </a:r>
            <a:r>
              <a:rPr lang="en-MY" dirty="0">
                <a:solidFill>
                  <a:schemeClr val="bg1"/>
                </a:solidFill>
              </a:rPr>
              <a:t> </a:t>
            </a:r>
            <a:r>
              <a:rPr lang="en-MY" dirty="0" err="1">
                <a:solidFill>
                  <a:schemeClr val="bg1"/>
                </a:solidFill>
              </a:rPr>
              <a:t>memperkenalkan</a:t>
            </a:r>
            <a:r>
              <a:rPr lang="en-MY" dirty="0">
                <a:solidFill>
                  <a:schemeClr val="bg1"/>
                </a:solidFill>
              </a:rPr>
              <a:t> </a:t>
            </a:r>
            <a:r>
              <a:rPr lang="en-MY" dirty="0" err="1">
                <a:solidFill>
                  <a:schemeClr val="bg1"/>
                </a:solidFill>
              </a:rPr>
              <a:t>bahan</a:t>
            </a:r>
            <a:r>
              <a:rPr lang="en-MY" dirty="0">
                <a:solidFill>
                  <a:schemeClr val="bg1"/>
                </a:solidFill>
              </a:rPr>
              <a:t> </a:t>
            </a:r>
            <a:r>
              <a:rPr lang="en-MY" dirty="0" err="1">
                <a:solidFill>
                  <a:schemeClr val="bg1"/>
                </a:solidFill>
              </a:rPr>
              <a:t>baharu</a:t>
            </a:r>
            <a:r>
              <a:rPr lang="en-MY" dirty="0">
                <a:solidFill>
                  <a:schemeClr val="bg1"/>
                </a:solidFill>
              </a:rPr>
              <a:t> </a:t>
            </a:r>
            <a:r>
              <a:rPr lang="en-MY" dirty="0" err="1">
                <a:solidFill>
                  <a:schemeClr val="bg1"/>
                </a:solidFill>
              </a:rPr>
              <a:t>bagi</a:t>
            </a:r>
            <a:r>
              <a:rPr lang="en-MY" dirty="0">
                <a:solidFill>
                  <a:schemeClr val="bg1"/>
                </a:solidFill>
              </a:rPr>
              <a:t> </a:t>
            </a:r>
            <a:r>
              <a:rPr lang="en-MY" dirty="0" err="1">
                <a:solidFill>
                  <a:schemeClr val="bg1"/>
                </a:solidFill>
              </a:rPr>
              <a:t>menunjukkan</a:t>
            </a:r>
            <a:r>
              <a:rPr lang="en-MY" dirty="0">
                <a:solidFill>
                  <a:schemeClr val="bg1"/>
                </a:solidFill>
              </a:rPr>
              <a:t> </a:t>
            </a:r>
            <a:r>
              <a:rPr lang="en-MY" dirty="0" err="1">
                <a:solidFill>
                  <a:schemeClr val="bg1"/>
                </a:solidFill>
              </a:rPr>
              <a:t>kesinambungan</a:t>
            </a:r>
            <a:r>
              <a:rPr lang="en-MY" dirty="0">
                <a:solidFill>
                  <a:schemeClr val="bg1"/>
                </a:solidFill>
              </a:rPr>
              <a:t> </a:t>
            </a:r>
            <a:r>
              <a:rPr lang="en-MY" dirty="0" err="1">
                <a:solidFill>
                  <a:schemeClr val="bg1"/>
                </a:solidFill>
              </a:rPr>
              <a:t>ke</a:t>
            </a:r>
            <a:r>
              <a:rPr lang="en-MY" dirty="0">
                <a:solidFill>
                  <a:schemeClr val="bg1"/>
                </a:solidFill>
              </a:rPr>
              <a:t> </a:t>
            </a:r>
            <a:r>
              <a:rPr lang="en-MY" dirty="0" err="1">
                <a:solidFill>
                  <a:schemeClr val="bg1"/>
                </a:solidFill>
              </a:rPr>
              <a:t>bab</a:t>
            </a:r>
            <a:r>
              <a:rPr lang="en-MY" dirty="0">
                <a:solidFill>
                  <a:schemeClr val="bg1"/>
                </a:solidFill>
              </a:rPr>
              <a:t> </a:t>
            </a:r>
            <a:r>
              <a:rPr lang="en-MY" dirty="0" err="1">
                <a:solidFill>
                  <a:schemeClr val="bg1"/>
                </a:solidFill>
              </a:rPr>
              <a:t>seterusnya</a:t>
            </a:r>
            <a:r>
              <a:rPr lang="en-MY" dirty="0">
                <a:solidFill>
                  <a:schemeClr val="bg1"/>
                </a:solidFill>
              </a:rPr>
              <a:t>.</a:t>
            </a:r>
          </a:p>
          <a:p>
            <a:pPr marL="0" indent="0">
              <a:buNone/>
            </a:pPr>
            <a:endParaRPr lang="en-US" noProof="1">
              <a:solidFill>
                <a:schemeClr val="bg1"/>
              </a:solidFill>
            </a:endParaRPr>
          </a:p>
        </p:txBody>
      </p:sp>
    </p:spTree>
    <p:extLst>
      <p:ext uri="{BB962C8B-B14F-4D97-AF65-F5344CB8AC3E}">
        <p14:creationId xmlns:p14="http://schemas.microsoft.com/office/powerpoint/2010/main" val="346622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5355-6250-4CA0-B427-7E1D3A708FB7}"/>
              </a:ext>
            </a:extLst>
          </p:cNvPr>
          <p:cNvSpPr>
            <a:spLocks noGrp="1"/>
          </p:cNvSpPr>
          <p:nvPr>
            <p:ph type="title"/>
          </p:nvPr>
        </p:nvSpPr>
        <p:spPr>
          <a:xfrm>
            <a:off x="1143000" y="419100"/>
            <a:ext cx="15530642" cy="1989482"/>
          </a:xfrm>
        </p:spPr>
        <p:txBody>
          <a:bodyPr>
            <a:normAutofit/>
          </a:bodyPr>
          <a:lstStyle/>
          <a:p>
            <a:r>
              <a:rPr lang="fi-FI" dirty="0">
                <a:solidFill>
                  <a:srgbClr val="FFFF00"/>
                </a:solidFill>
              </a:rPr>
              <a:t>BAHAGIAN II: FORMAT PENULISAN LAPORAN</a:t>
            </a:r>
            <a:endParaRPr lang="en-MY" dirty="0">
              <a:solidFill>
                <a:srgbClr val="FFFF00"/>
              </a:solidFill>
            </a:endParaRPr>
          </a:p>
        </p:txBody>
      </p:sp>
      <p:sp>
        <p:nvSpPr>
          <p:cNvPr id="3" name="Content Placeholder 2">
            <a:extLst>
              <a:ext uri="{FF2B5EF4-FFF2-40B4-BE49-F238E27FC236}">
                <a16:creationId xmlns:a16="http://schemas.microsoft.com/office/drawing/2014/main" id="{83329B9C-B071-4D1B-984A-D4F5629CD160}"/>
              </a:ext>
            </a:extLst>
          </p:cNvPr>
          <p:cNvSpPr>
            <a:spLocks noGrp="1"/>
          </p:cNvSpPr>
          <p:nvPr>
            <p:ph idx="1"/>
          </p:nvPr>
        </p:nvSpPr>
        <p:spPr>
          <a:xfrm>
            <a:off x="1858022" y="2408582"/>
            <a:ext cx="15286978" cy="7772400"/>
          </a:xfrm>
        </p:spPr>
        <p:txBody>
          <a:bodyPr>
            <a:normAutofit/>
          </a:bodyPr>
          <a:lstStyle/>
          <a:p>
            <a:pPr marL="0" indent="0">
              <a:buNone/>
            </a:pPr>
            <a:r>
              <a:rPr lang="en-MY" sz="3600" dirty="0">
                <a:latin typeface="Arial" panose="020B0604020202020204" pitchFamily="34" charset="0"/>
                <a:cs typeface="Arial" panose="020B0604020202020204" pitchFamily="34" charset="0"/>
              </a:rPr>
              <a:t>1.Kertas dan </a:t>
            </a:r>
            <a:r>
              <a:rPr lang="en-MY" sz="3600" dirty="0" err="1">
                <a:latin typeface="Arial" panose="020B0604020202020204" pitchFamily="34" charset="0"/>
                <a:cs typeface="Arial" panose="020B0604020202020204" pitchFamily="34" charset="0"/>
              </a:rPr>
              <a:t>Saiz</a:t>
            </a:r>
            <a:r>
              <a:rPr lang="en-MY" sz="3600" dirty="0">
                <a:latin typeface="Arial" panose="020B0604020202020204" pitchFamily="34" charset="0"/>
                <a:cs typeface="Arial" panose="020B0604020202020204" pitchFamily="34" charset="0"/>
              </a:rPr>
              <a:t> </a:t>
            </a:r>
          </a:p>
          <a:p>
            <a:r>
              <a:rPr lang="en-MY" sz="3600" dirty="0" err="1">
                <a:latin typeface="Arial" panose="020B0604020202020204" pitchFamily="34" charset="0"/>
                <a:cs typeface="Arial" panose="020B0604020202020204" pitchFamily="34" charset="0"/>
              </a:rPr>
              <a:t>Gunakan</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kertas</a:t>
            </a:r>
            <a:r>
              <a:rPr lang="en-MY" sz="3600" dirty="0">
                <a:latin typeface="Arial" panose="020B0604020202020204" pitchFamily="34" charset="0"/>
                <a:cs typeface="Arial" panose="020B0604020202020204" pitchFamily="34" charset="0"/>
              </a:rPr>
              <a:t> yang </a:t>
            </a:r>
            <a:r>
              <a:rPr lang="en-MY" sz="3600" dirty="0" err="1">
                <a:latin typeface="Arial" panose="020B0604020202020204" pitchFamily="34" charset="0"/>
                <a:cs typeface="Arial" panose="020B0604020202020204" pitchFamily="34" charset="0"/>
              </a:rPr>
              <a:t>berwarna</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putih</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saiz</a:t>
            </a:r>
            <a:r>
              <a:rPr lang="en-MY" sz="3600" dirty="0">
                <a:latin typeface="Arial" panose="020B0604020202020204" pitchFamily="34" charset="0"/>
                <a:cs typeface="Arial" panose="020B0604020202020204" pitchFamily="34" charset="0"/>
              </a:rPr>
              <a:t> A4 (210 mm x 297 mm) yang </a:t>
            </a:r>
            <a:r>
              <a:rPr lang="en-MY" sz="3600" dirty="0" err="1">
                <a:latin typeface="Arial" panose="020B0604020202020204" pitchFamily="34" charset="0"/>
                <a:cs typeface="Arial" panose="020B0604020202020204" pitchFamily="34" charset="0"/>
              </a:rPr>
              <a:t>bermutu</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tinggi</a:t>
            </a:r>
            <a:r>
              <a:rPr lang="en-MY" sz="3600" dirty="0">
                <a:latin typeface="Arial" panose="020B0604020202020204" pitchFamily="34" charset="0"/>
                <a:cs typeface="Arial" panose="020B0604020202020204" pitchFamily="34" charset="0"/>
              </a:rPr>
              <a:t> (80 gram). </a:t>
            </a:r>
          </a:p>
          <a:p>
            <a:pPr marL="0" indent="0">
              <a:buNone/>
            </a:pPr>
            <a:r>
              <a:rPr lang="en-MY" sz="3600" dirty="0">
                <a:latin typeface="Arial" panose="020B0604020202020204" pitchFamily="34" charset="0"/>
                <a:cs typeface="Arial" panose="020B0604020202020204" pitchFamily="34" charset="0"/>
              </a:rPr>
              <a:t>2. </a:t>
            </a:r>
            <a:r>
              <a:rPr lang="en-MY" sz="3600" dirty="0" err="1">
                <a:latin typeface="Arial" panose="020B0604020202020204" pitchFamily="34" charset="0"/>
                <a:cs typeface="Arial" panose="020B0604020202020204" pitchFamily="34" charset="0"/>
              </a:rPr>
              <a:t>Jidar</a:t>
            </a:r>
            <a:r>
              <a:rPr lang="en-MY" sz="3600" dirty="0">
                <a:latin typeface="Arial" panose="020B0604020202020204" pitchFamily="34" charset="0"/>
                <a:cs typeface="Arial" panose="020B0604020202020204" pitchFamily="34" charset="0"/>
              </a:rPr>
              <a:t> (Margin) Pada </a:t>
            </a:r>
            <a:r>
              <a:rPr lang="en-MY" sz="3600" dirty="0" err="1">
                <a:latin typeface="Arial" panose="020B0604020202020204" pitchFamily="34" charset="0"/>
                <a:cs typeface="Arial" panose="020B0604020202020204" pitchFamily="34" charset="0"/>
              </a:rPr>
              <a:t>amnya</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jidar</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adalah</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sama</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bagi</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setiap</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muka</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surat</a:t>
            </a:r>
            <a:r>
              <a:rPr lang="en-MY" sz="3600" dirty="0">
                <a:latin typeface="Arial" panose="020B0604020202020204" pitchFamily="34" charset="0"/>
                <a:cs typeface="Arial" panose="020B0604020202020204" pitchFamily="34" charset="0"/>
              </a:rPr>
              <a:t> dan </a:t>
            </a:r>
            <a:r>
              <a:rPr lang="en-MY" sz="3600" dirty="0" err="1">
                <a:latin typeface="Arial" panose="020B0604020202020204" pitchFamily="34" charset="0"/>
                <a:cs typeface="Arial" panose="020B0604020202020204" pitchFamily="34" charset="0"/>
              </a:rPr>
              <a:t>ukurannya</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seperti</a:t>
            </a:r>
            <a:r>
              <a:rPr lang="en-MY" sz="3600" dirty="0">
                <a:latin typeface="Arial" panose="020B0604020202020204" pitchFamily="34" charset="0"/>
                <a:cs typeface="Arial" panose="020B0604020202020204" pitchFamily="34" charset="0"/>
              </a:rPr>
              <a:t> yang </a:t>
            </a:r>
            <a:r>
              <a:rPr lang="en-MY" sz="3600" dirty="0" err="1">
                <a:latin typeface="Arial" panose="020B0604020202020204" pitchFamily="34" charset="0"/>
                <a:cs typeface="Arial" panose="020B0604020202020204" pitchFamily="34" charset="0"/>
              </a:rPr>
              <a:t>berikut</a:t>
            </a:r>
            <a:r>
              <a:rPr lang="en-MY" sz="3600" dirty="0">
                <a:latin typeface="Arial" panose="020B0604020202020204" pitchFamily="34" charset="0"/>
                <a:cs typeface="Arial" panose="020B0604020202020204" pitchFamily="34" charset="0"/>
              </a:rPr>
              <a:t>: </a:t>
            </a:r>
          </a:p>
          <a:p>
            <a:r>
              <a:rPr lang="en-MY" sz="3600" dirty="0">
                <a:latin typeface="Arial" panose="020B0604020202020204" pitchFamily="34" charset="0"/>
                <a:cs typeface="Arial" panose="020B0604020202020204" pitchFamily="34" charset="0"/>
              </a:rPr>
              <a:t>(a) </a:t>
            </a:r>
            <a:r>
              <a:rPr lang="en-MY" sz="3600" dirty="0" err="1">
                <a:latin typeface="Arial" panose="020B0604020202020204" pitchFamily="34" charset="0"/>
                <a:cs typeface="Arial" panose="020B0604020202020204" pitchFamily="34" charset="0"/>
              </a:rPr>
              <a:t>Bahagian</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atas</a:t>
            </a:r>
            <a:r>
              <a:rPr lang="en-MY" sz="3600" dirty="0">
                <a:latin typeface="Arial" panose="020B0604020202020204" pitchFamily="34" charset="0"/>
                <a:cs typeface="Arial" panose="020B0604020202020204" pitchFamily="34" charset="0"/>
              </a:rPr>
              <a:t> : 2.5 cm </a:t>
            </a:r>
          </a:p>
          <a:p>
            <a:r>
              <a:rPr lang="en-MY" sz="3600" dirty="0">
                <a:latin typeface="Arial" panose="020B0604020202020204" pitchFamily="34" charset="0"/>
                <a:cs typeface="Arial" panose="020B0604020202020204" pitchFamily="34" charset="0"/>
              </a:rPr>
              <a:t>(b) </a:t>
            </a:r>
            <a:r>
              <a:rPr lang="en-MY" sz="3600" dirty="0" err="1">
                <a:latin typeface="Arial" panose="020B0604020202020204" pitchFamily="34" charset="0"/>
                <a:cs typeface="Arial" panose="020B0604020202020204" pitchFamily="34" charset="0"/>
              </a:rPr>
              <a:t>Bahagian</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bawah</a:t>
            </a:r>
            <a:r>
              <a:rPr lang="en-MY" sz="3600" dirty="0">
                <a:latin typeface="Arial" panose="020B0604020202020204" pitchFamily="34" charset="0"/>
                <a:cs typeface="Arial" panose="020B0604020202020204" pitchFamily="34" charset="0"/>
              </a:rPr>
              <a:t> : 2.5 cm </a:t>
            </a:r>
          </a:p>
          <a:p>
            <a:r>
              <a:rPr lang="en-MY" sz="3600" dirty="0">
                <a:latin typeface="Arial" panose="020B0604020202020204" pitchFamily="34" charset="0"/>
                <a:cs typeface="Arial" panose="020B0604020202020204" pitchFamily="34" charset="0"/>
              </a:rPr>
              <a:t>(c) </a:t>
            </a:r>
            <a:r>
              <a:rPr lang="en-MY" sz="3600" dirty="0" err="1">
                <a:latin typeface="Arial" panose="020B0604020202020204" pitchFamily="34" charset="0"/>
                <a:cs typeface="Arial" panose="020B0604020202020204" pitchFamily="34" charset="0"/>
              </a:rPr>
              <a:t>Bahagian</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kiri</a:t>
            </a:r>
            <a:r>
              <a:rPr lang="en-MY" sz="3600" dirty="0">
                <a:latin typeface="Arial" panose="020B0604020202020204" pitchFamily="34" charset="0"/>
                <a:cs typeface="Arial" panose="020B0604020202020204" pitchFamily="34" charset="0"/>
              </a:rPr>
              <a:t> : 3.8 cm </a:t>
            </a:r>
          </a:p>
          <a:p>
            <a:r>
              <a:rPr lang="en-MY" sz="3600" dirty="0">
                <a:latin typeface="Arial" panose="020B0604020202020204" pitchFamily="34" charset="0"/>
                <a:cs typeface="Arial" panose="020B0604020202020204" pitchFamily="34" charset="0"/>
              </a:rPr>
              <a:t>(d) </a:t>
            </a:r>
            <a:r>
              <a:rPr lang="en-MY" sz="3600" dirty="0" err="1">
                <a:latin typeface="Arial" panose="020B0604020202020204" pitchFamily="34" charset="0"/>
                <a:cs typeface="Arial" panose="020B0604020202020204" pitchFamily="34" charset="0"/>
              </a:rPr>
              <a:t>Bahagian</a:t>
            </a:r>
            <a:r>
              <a:rPr lang="en-MY" sz="3600" dirty="0">
                <a:latin typeface="Arial" panose="020B0604020202020204" pitchFamily="34" charset="0"/>
                <a:cs typeface="Arial" panose="020B0604020202020204" pitchFamily="34" charset="0"/>
              </a:rPr>
              <a:t> </a:t>
            </a:r>
            <a:r>
              <a:rPr lang="en-MY" sz="3600" dirty="0" err="1">
                <a:latin typeface="Arial" panose="020B0604020202020204" pitchFamily="34" charset="0"/>
                <a:cs typeface="Arial" panose="020B0604020202020204" pitchFamily="34" charset="0"/>
              </a:rPr>
              <a:t>kanan</a:t>
            </a:r>
            <a:r>
              <a:rPr lang="en-MY" sz="3600" dirty="0">
                <a:latin typeface="Arial" panose="020B0604020202020204" pitchFamily="34" charset="0"/>
                <a:cs typeface="Arial" panose="020B0604020202020204" pitchFamily="34" charset="0"/>
              </a:rPr>
              <a:t> : 2.5 cm</a:t>
            </a:r>
          </a:p>
        </p:txBody>
      </p:sp>
    </p:spTree>
    <p:extLst>
      <p:ext uri="{BB962C8B-B14F-4D97-AF65-F5344CB8AC3E}">
        <p14:creationId xmlns:p14="http://schemas.microsoft.com/office/powerpoint/2010/main" val="113028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B5E310-46B6-4008-B968-573C31150CC4}"/>
              </a:ext>
            </a:extLst>
          </p:cNvPr>
          <p:cNvSpPr>
            <a:spLocks noGrp="1"/>
          </p:cNvSpPr>
          <p:nvPr>
            <p:ph idx="1"/>
          </p:nvPr>
        </p:nvSpPr>
        <p:spPr>
          <a:xfrm>
            <a:off x="1222739" y="1181100"/>
            <a:ext cx="15842522" cy="8229600"/>
          </a:xfrm>
        </p:spPr>
        <p:txBody>
          <a:bodyPr>
            <a:noAutofit/>
          </a:bodyPr>
          <a:lstStyle/>
          <a:p>
            <a:pPr marL="0" indent="0">
              <a:buNone/>
            </a:pPr>
            <a:r>
              <a:rPr lang="en-MY" sz="2800" dirty="0">
                <a:effectLst/>
                <a:latin typeface="Arial" panose="020B0604020202020204" pitchFamily="34" charset="0"/>
                <a:cs typeface="Arial" panose="020B0604020202020204" pitchFamily="34" charset="0"/>
              </a:rPr>
              <a:t>3. </a:t>
            </a:r>
            <a:r>
              <a:rPr lang="en-MY" sz="2800" dirty="0" err="1">
                <a:effectLst/>
                <a:latin typeface="Arial" panose="020B0604020202020204" pitchFamily="34" charset="0"/>
                <a:cs typeface="Arial" panose="020B0604020202020204" pitchFamily="34" charset="0"/>
              </a:rPr>
              <a:t>Penomboran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Halaman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Setiap</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halaman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dalam</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bahagian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permulaan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seperti</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penghargaan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senarai</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kandungan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senarai</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jadual</a:t>
            </a:r>
            <a:r>
              <a:rPr lang="en-MY" sz="2800" dirty="0">
                <a:effectLst/>
                <a:latin typeface="Arial" panose="020B0604020202020204" pitchFamily="34" charset="0"/>
                <a:cs typeface="Arial" panose="020B0604020202020204" pitchFamily="34" charset="0"/>
              </a:rPr>
              <a:t> dan </a:t>
            </a:r>
            <a:r>
              <a:rPr lang="en-MY" sz="2800" dirty="0" err="1">
                <a:effectLst/>
                <a:latin typeface="Arial" panose="020B0604020202020204" pitchFamily="34" charset="0"/>
                <a:cs typeface="Arial" panose="020B0604020202020204" pitchFamily="34" charset="0"/>
              </a:rPr>
              <a:t>sebagainya</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perlu</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dinomborkan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dengan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angka</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kecil</a:t>
            </a:r>
            <a:r>
              <a:rPr lang="en-MY" sz="2800" dirty="0">
                <a:effectLst/>
                <a:latin typeface="Arial" panose="020B0604020202020204" pitchFamily="34" charset="0"/>
                <a:cs typeface="Arial" panose="020B0604020202020204" pitchFamily="34" charset="0"/>
              </a:rPr>
              <a:t> Roman (</a:t>
            </a:r>
            <a:r>
              <a:rPr lang="en-MY" sz="2800" dirty="0" err="1">
                <a:effectLst/>
                <a:latin typeface="Arial" panose="020B0604020202020204" pitchFamily="34" charset="0"/>
                <a:cs typeface="Arial" panose="020B0604020202020204" pitchFamily="34" charset="0"/>
              </a:rPr>
              <a:t>i</a:t>
            </a:r>
            <a:r>
              <a:rPr lang="en-MY" sz="2800" dirty="0">
                <a:effectLst/>
                <a:latin typeface="Arial" panose="020B0604020202020204" pitchFamily="34" charset="0"/>
                <a:cs typeface="Arial" panose="020B0604020202020204" pitchFamily="34" charset="0"/>
              </a:rPr>
              <a:t>, ii, iii, iv dan lain-lain) </a:t>
            </a:r>
            <a:r>
              <a:rPr lang="en-MY" sz="2800" dirty="0" err="1">
                <a:effectLst/>
                <a:latin typeface="Arial" panose="020B0604020202020204" pitchFamily="34" charset="0"/>
                <a:cs typeface="Arial" panose="020B0604020202020204" pitchFamily="34" charset="0"/>
              </a:rPr>
              <a:t>kecuali</a:t>
            </a:r>
            <a:r>
              <a:rPr lang="en-MY" sz="2800" dirty="0">
                <a:effectLst/>
                <a:latin typeface="Arial" panose="020B0604020202020204" pitchFamily="34" charset="0"/>
                <a:cs typeface="Arial" panose="020B0604020202020204" pitchFamily="34" charset="0"/>
              </a:rPr>
              <a:t> pada </a:t>
            </a:r>
            <a:r>
              <a:rPr lang="en-MY" sz="2800" dirty="0" err="1">
                <a:effectLst/>
                <a:latin typeface="Arial" panose="020B0604020202020204" pitchFamily="34" charset="0"/>
                <a:cs typeface="Arial" panose="020B0604020202020204" pitchFamily="34" charset="0"/>
              </a:rPr>
              <a:t>halaman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tajuk</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nombor</a:t>
            </a:r>
            <a:r>
              <a:rPr lang="en-MY" sz="2800" dirty="0">
                <a:effectLst/>
                <a:latin typeface="Arial" panose="020B0604020202020204" pitchFamily="34" charset="0"/>
                <a:cs typeface="Arial" panose="020B0604020202020204" pitchFamily="34" charset="0"/>
              </a:rPr>
              <a:t> Roman (</a:t>
            </a:r>
            <a:r>
              <a:rPr lang="en-MY" sz="2800" dirty="0" err="1">
                <a:effectLst/>
                <a:latin typeface="Arial" panose="020B0604020202020204" pitchFamily="34" charset="0"/>
                <a:cs typeface="Arial" panose="020B0604020202020204" pitchFamily="34" charset="0"/>
              </a:rPr>
              <a:t>i</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perlu</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dihilangkan</a:t>
            </a:r>
            <a:r>
              <a:rPr lang="en-MY" sz="2800" dirty="0">
                <a:effectLst/>
                <a:latin typeface="Arial" panose="020B0604020202020204" pitchFamily="34" charset="0"/>
                <a:cs typeface="Arial" panose="020B0604020202020204" pitchFamily="34" charset="0"/>
              </a:rPr>
              <a:t>.</a:t>
            </a:r>
          </a:p>
          <a:p>
            <a:pPr marL="0" indent="0">
              <a:buNone/>
            </a:pPr>
            <a:r>
              <a:rPr lang="en-MY" sz="2800" dirty="0">
                <a:effectLst/>
                <a:latin typeface="Arial" panose="020B0604020202020204" pitchFamily="34" charset="0"/>
                <a:cs typeface="Arial" panose="020B0604020202020204" pitchFamily="34" charset="0"/>
              </a:rPr>
              <a:t>4. </a:t>
            </a:r>
            <a:r>
              <a:rPr lang="en-MY" sz="2800" dirty="0" err="1">
                <a:effectLst/>
                <a:latin typeface="Arial" panose="020B0604020202020204" pitchFamily="34" charset="0"/>
                <a:cs typeface="Arial" panose="020B0604020202020204" pitchFamily="34" charset="0"/>
              </a:rPr>
              <a:t>Penomboran</a:t>
            </a:r>
            <a:r>
              <a:rPr lang="en-MY" sz="2800" dirty="0">
                <a:effectLst/>
                <a:latin typeface="Arial" panose="020B0604020202020204" pitchFamily="34" charset="0"/>
                <a:cs typeface="Arial" panose="020B0604020202020204" pitchFamily="34" charset="0"/>
              </a:rPr>
              <a:t> Bab dan </a:t>
            </a:r>
            <a:r>
              <a:rPr lang="en-MY" sz="2800" dirty="0" err="1">
                <a:effectLst/>
                <a:latin typeface="Arial" panose="020B0604020202020204" pitchFamily="34" charset="0"/>
                <a:cs typeface="Arial" panose="020B0604020202020204" pitchFamily="34" charset="0"/>
              </a:rPr>
              <a:t>Bahagian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Dalam</a:t>
            </a:r>
            <a:r>
              <a:rPr lang="en-MY" sz="2800" dirty="0">
                <a:effectLst/>
                <a:latin typeface="Arial" panose="020B0604020202020204" pitchFamily="34" charset="0"/>
                <a:cs typeface="Arial" panose="020B0604020202020204" pitchFamily="34" charset="0"/>
              </a:rPr>
              <a:t> Bab </a:t>
            </a:r>
            <a:r>
              <a:rPr lang="en-MY" sz="2800" dirty="0" err="1">
                <a:effectLst/>
                <a:latin typeface="Arial" panose="020B0604020202020204" pitchFamily="34" charset="0"/>
                <a:cs typeface="Arial" panose="020B0604020202020204" pitchFamily="34" charset="0"/>
              </a:rPr>
              <a:t>Bab</a:t>
            </a:r>
            <a:r>
              <a:rPr lang="en-MY" sz="2800" dirty="0">
                <a:effectLst/>
                <a:latin typeface="Arial" panose="020B0604020202020204" pitchFamily="34" charset="0"/>
                <a:cs typeface="Arial" panose="020B0604020202020204" pitchFamily="34" charset="0"/>
              </a:rPr>
              <a:t> dan </a:t>
            </a:r>
            <a:r>
              <a:rPr lang="en-MY" sz="2800" dirty="0" err="1">
                <a:effectLst/>
                <a:latin typeface="Arial" panose="020B0604020202020204" pitchFamily="34" charset="0"/>
                <a:cs typeface="Arial" panose="020B0604020202020204" pitchFamily="34" charset="0"/>
              </a:rPr>
              <a:t>bahagian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dalam</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bab</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perlu</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dinomborkan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Struktur</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penomboran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bahagian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dalam</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bab</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boleh</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disusun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mengikut</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urutan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tahap</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subtajuk</a:t>
            </a:r>
            <a:r>
              <a:rPr lang="en-MY" sz="2800" dirty="0">
                <a:effectLst/>
                <a:latin typeface="Arial" panose="020B0604020202020204" pitchFamily="34" charset="0"/>
                <a:cs typeface="Arial" panose="020B0604020202020204" pitchFamily="34" charset="0"/>
              </a:rPr>
              <a:t> dan </a:t>
            </a:r>
            <a:r>
              <a:rPr lang="en-MY" sz="2800" dirty="0" err="1">
                <a:effectLst/>
                <a:latin typeface="Arial" panose="020B0604020202020204" pitchFamily="34" charset="0"/>
                <a:cs typeface="Arial" panose="020B0604020202020204" pitchFamily="34" charset="0"/>
              </a:rPr>
              <a:t>tidak</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melebihi</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tiga</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lapisan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rujuk</a:t>
            </a:r>
            <a:r>
              <a:rPr lang="en-MY" sz="2800" dirty="0">
                <a:effectLst/>
                <a:latin typeface="Arial" panose="020B0604020202020204" pitchFamily="34" charset="0"/>
                <a:cs typeface="Arial" panose="020B0604020202020204" pitchFamily="34" charset="0"/>
              </a:rPr>
              <a:t> Lampiran H-11 Format </a:t>
            </a:r>
            <a:r>
              <a:rPr lang="en-MY" sz="2800" dirty="0" err="1">
                <a:effectLst/>
                <a:latin typeface="Arial" panose="020B0604020202020204" pitchFamily="34" charset="0"/>
                <a:cs typeface="Arial" panose="020B0604020202020204" pitchFamily="34" charset="0"/>
              </a:rPr>
              <a:t>Penulisan</a:t>
            </a:r>
            <a:r>
              <a:rPr lang="en-MY" sz="2800" dirty="0">
                <a:effectLst/>
                <a:latin typeface="Arial" panose="020B0604020202020204" pitchFamily="34" charset="0"/>
                <a:cs typeface="Arial" panose="020B0604020202020204" pitchFamily="34" charset="0"/>
              </a:rPr>
              <a:t> Pada </a:t>
            </a:r>
            <a:r>
              <a:rPr lang="en-MY" sz="2800" dirty="0" err="1">
                <a:effectLst/>
                <a:latin typeface="Arial" panose="020B0604020202020204" pitchFamily="34" charset="0"/>
                <a:cs typeface="Arial" panose="020B0604020202020204" pitchFamily="34" charset="0"/>
              </a:rPr>
              <a:t>Awal</a:t>
            </a:r>
            <a:r>
              <a:rPr lang="en-MY" sz="2800" dirty="0">
                <a:effectLst/>
                <a:latin typeface="Arial" panose="020B0604020202020204" pitchFamily="34" charset="0"/>
                <a:cs typeface="Arial" panose="020B0604020202020204" pitchFamily="34" charset="0"/>
              </a:rPr>
              <a:t> Bab).</a:t>
            </a:r>
          </a:p>
          <a:p>
            <a:pPr marL="0" indent="0">
              <a:buNone/>
            </a:pPr>
            <a:r>
              <a:rPr lang="en-MY" sz="2800" dirty="0">
                <a:effectLst/>
                <a:latin typeface="Arial" panose="020B0604020202020204" pitchFamily="34" charset="0"/>
                <a:cs typeface="Arial" panose="020B0604020202020204" pitchFamily="34" charset="0"/>
              </a:rPr>
              <a:t>5. </a:t>
            </a:r>
            <a:r>
              <a:rPr lang="en-MY" sz="2800" dirty="0" err="1">
                <a:effectLst/>
                <a:latin typeface="Arial" panose="020B0604020202020204" pitchFamily="34" charset="0"/>
                <a:cs typeface="Arial" panose="020B0604020202020204" pitchFamily="34" charset="0"/>
              </a:rPr>
              <a:t>Jadual</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dalam</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Bahagian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Laporan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Semua</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jadual</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mestilah</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menggunakan</a:t>
            </a:r>
            <a:r>
              <a:rPr lang="en-MY" sz="2800" dirty="0">
                <a:effectLst/>
                <a:latin typeface="Arial" panose="020B0604020202020204" pitchFamily="34" charset="0"/>
                <a:cs typeface="Arial" panose="020B0604020202020204" pitchFamily="34" charset="0"/>
              </a:rPr>
              <a:t> Arabic Numeric. </a:t>
            </a:r>
            <a:r>
              <a:rPr lang="en-MY" sz="2800" i="1" dirty="0" err="1">
                <a:effectLst/>
                <a:latin typeface="Arial" panose="020B0604020202020204" pitchFamily="34" charset="0"/>
                <a:cs typeface="Arial" panose="020B0604020202020204" pitchFamily="34" charset="0"/>
              </a:rPr>
              <a:t>Tajuk</a:t>
            </a:r>
            <a:r>
              <a:rPr lang="en-MY" sz="2800" i="1" dirty="0">
                <a:effectLst/>
                <a:latin typeface="Arial" panose="020B0604020202020204" pitchFamily="34" charset="0"/>
                <a:cs typeface="Arial" panose="020B0604020202020204" pitchFamily="34" charset="0"/>
              </a:rPr>
              <a:t> </a:t>
            </a:r>
            <a:r>
              <a:rPr lang="en-MY" sz="2800" i="1" dirty="0" err="1">
                <a:effectLst/>
                <a:latin typeface="Arial" panose="020B0604020202020204" pitchFamily="34" charset="0"/>
                <a:cs typeface="Arial" panose="020B0604020202020204" pitchFamily="34" charset="0"/>
              </a:rPr>
              <a:t>jadual</a:t>
            </a:r>
            <a:r>
              <a:rPr lang="en-MY" sz="2800" i="1" dirty="0">
                <a:effectLst/>
                <a:latin typeface="Arial" panose="020B0604020202020204" pitchFamily="34" charset="0"/>
                <a:cs typeface="Arial" panose="020B0604020202020204" pitchFamily="34" charset="0"/>
              </a:rPr>
              <a:t> </a:t>
            </a:r>
            <a:r>
              <a:rPr lang="en-MY" sz="2800" i="1" dirty="0" err="1">
                <a:effectLst/>
                <a:latin typeface="Arial" panose="020B0604020202020204" pitchFamily="34" charset="0"/>
                <a:cs typeface="Arial" panose="020B0604020202020204" pitchFamily="34" charset="0"/>
              </a:rPr>
              <a:t>perlu</a:t>
            </a:r>
            <a:r>
              <a:rPr lang="en-MY" sz="2800" i="1" dirty="0">
                <a:effectLst/>
                <a:latin typeface="Arial" panose="020B0604020202020204" pitchFamily="34" charset="0"/>
                <a:cs typeface="Arial" panose="020B0604020202020204" pitchFamily="34" charset="0"/>
              </a:rPr>
              <a:t> </a:t>
            </a:r>
            <a:r>
              <a:rPr lang="en-MY" sz="2800" i="1" dirty="0" err="1">
                <a:effectLst/>
                <a:latin typeface="Arial" panose="020B0604020202020204" pitchFamily="34" charset="0"/>
                <a:cs typeface="Arial" panose="020B0604020202020204" pitchFamily="34" charset="0"/>
              </a:rPr>
              <a:t>diletakkan</a:t>
            </a:r>
            <a:r>
              <a:rPr lang="en-MY" sz="2800" i="1" dirty="0">
                <a:effectLst/>
                <a:latin typeface="Arial" panose="020B0604020202020204" pitchFamily="34" charset="0"/>
                <a:cs typeface="Arial" panose="020B0604020202020204" pitchFamily="34" charset="0"/>
              </a:rPr>
              <a:t> di </a:t>
            </a:r>
            <a:r>
              <a:rPr lang="en-MY" sz="2800" i="1" dirty="0" err="1">
                <a:effectLst/>
                <a:latin typeface="Arial" panose="020B0604020202020204" pitchFamily="34" charset="0"/>
                <a:cs typeface="Arial" panose="020B0604020202020204" pitchFamily="34" charset="0"/>
              </a:rPr>
              <a:t>atas</a:t>
            </a:r>
            <a:r>
              <a:rPr lang="en-MY" sz="2800" i="1" dirty="0">
                <a:effectLst/>
                <a:latin typeface="Arial" panose="020B0604020202020204" pitchFamily="34" charset="0"/>
                <a:cs typeface="Arial" panose="020B0604020202020204" pitchFamily="34" charset="0"/>
              </a:rPr>
              <a:t> </a:t>
            </a:r>
            <a:r>
              <a:rPr lang="en-MY" sz="2800" i="1" dirty="0" err="1">
                <a:effectLst/>
                <a:latin typeface="Arial" panose="020B0604020202020204" pitchFamily="34" charset="0"/>
                <a:cs typeface="Arial" panose="020B0604020202020204" pitchFamily="34" charset="0"/>
              </a:rPr>
              <a:t>jadual</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Sekiranya</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tajuk</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itu</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hanya</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satu</a:t>
            </a:r>
            <a:r>
              <a:rPr lang="en-MY" sz="2800" dirty="0">
                <a:effectLst/>
                <a:latin typeface="Arial" panose="020B0604020202020204" pitchFamily="34" charset="0"/>
                <a:cs typeface="Arial" panose="020B0604020202020204" pitchFamily="34" charset="0"/>
              </a:rPr>
              <a:t> (1) </a:t>
            </a:r>
            <a:r>
              <a:rPr lang="en-MY" sz="2800" dirty="0" err="1">
                <a:effectLst/>
                <a:latin typeface="Arial" panose="020B0604020202020204" pitchFamily="34" charset="0"/>
                <a:cs typeface="Arial" panose="020B0604020202020204" pitchFamily="34" charset="0"/>
              </a:rPr>
              <a:t>baris</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ia</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perlu</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center</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Sekiranya</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tajuk</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jadual</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melebihi</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satu</a:t>
            </a:r>
            <a:r>
              <a:rPr lang="en-MY" sz="2800" dirty="0">
                <a:effectLst/>
                <a:latin typeface="Arial" panose="020B0604020202020204" pitchFamily="34" charset="0"/>
                <a:cs typeface="Arial" panose="020B0604020202020204" pitchFamily="34" charset="0"/>
              </a:rPr>
              <a:t> (1) </a:t>
            </a:r>
            <a:r>
              <a:rPr lang="en-MY" sz="2800" dirty="0" err="1">
                <a:effectLst/>
                <a:latin typeface="Arial" panose="020B0604020202020204" pitchFamily="34" charset="0"/>
                <a:cs typeface="Arial" panose="020B0604020202020204" pitchFamily="34" charset="0"/>
              </a:rPr>
              <a:t>baris</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ia</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perlu</a:t>
            </a:r>
            <a:r>
              <a:rPr lang="en-MY" sz="2800" dirty="0">
                <a:effectLst/>
                <a:latin typeface="Arial" panose="020B0604020202020204" pitchFamily="34" charset="0"/>
                <a:cs typeface="Arial" panose="020B0604020202020204" pitchFamily="34" charset="0"/>
              </a:rPr>
              <a:t> ‘align’ </a:t>
            </a:r>
            <a:r>
              <a:rPr lang="en-MY" sz="2800" dirty="0" err="1">
                <a:effectLst/>
                <a:latin typeface="Arial" panose="020B0604020202020204" pitchFamily="34" charset="0"/>
                <a:cs typeface="Arial" panose="020B0604020202020204" pitchFamily="34" charset="0"/>
              </a:rPr>
              <a:t>ke</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sebelah</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kiri</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Jadual</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mesti</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diberi</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nombor</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berdasarkan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bab.</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Contoh</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Jadual</a:t>
            </a:r>
            <a:r>
              <a:rPr lang="en-MY" sz="2800" dirty="0">
                <a:effectLst/>
                <a:latin typeface="Arial" panose="020B0604020202020204" pitchFamily="34" charset="0"/>
                <a:cs typeface="Arial" panose="020B0604020202020204" pitchFamily="34" charset="0"/>
              </a:rPr>
              <a:t> 1.1 </a:t>
            </a:r>
            <a:r>
              <a:rPr lang="en-MY" sz="2800" dirty="0" err="1">
                <a:effectLst/>
                <a:latin typeface="Arial" panose="020B0604020202020204" pitchFamily="34" charset="0"/>
                <a:cs typeface="Arial" panose="020B0604020202020204" pitchFamily="34" charset="0"/>
              </a:rPr>
              <a:t>merupakan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jadual</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pertama</a:t>
            </a:r>
            <a:r>
              <a:rPr lang="en-MY" sz="2800" dirty="0">
                <a:effectLst/>
                <a:latin typeface="Arial" panose="020B0604020202020204" pitchFamily="34" charset="0"/>
                <a:cs typeface="Arial" panose="020B0604020202020204" pitchFamily="34" charset="0"/>
              </a:rPr>
              <a:t> yang </a:t>
            </a:r>
            <a:r>
              <a:rPr lang="en-MY" sz="2800" dirty="0" err="1">
                <a:effectLst/>
                <a:latin typeface="Arial" panose="020B0604020202020204" pitchFamily="34" charset="0"/>
                <a:cs typeface="Arial" panose="020B0604020202020204" pitchFamily="34" charset="0"/>
              </a:rPr>
              <a:t>terdapat</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dalam</a:t>
            </a:r>
            <a:r>
              <a:rPr lang="en-MY" sz="2800" dirty="0">
                <a:effectLst/>
                <a:latin typeface="Arial" panose="020B0604020202020204" pitchFamily="34" charset="0"/>
                <a:cs typeface="Arial" panose="020B0604020202020204" pitchFamily="34" charset="0"/>
              </a:rPr>
              <a:t> Bab 1 (</a:t>
            </a:r>
            <a:r>
              <a:rPr lang="en-MY" sz="2800" dirty="0" err="1">
                <a:effectLst/>
                <a:latin typeface="Arial" panose="020B0604020202020204" pitchFamily="34" charset="0"/>
                <a:cs typeface="Arial" panose="020B0604020202020204" pitchFamily="34" charset="0"/>
              </a:rPr>
              <a:t>rujuk</a:t>
            </a:r>
            <a:r>
              <a:rPr lang="en-MY" sz="2800" dirty="0">
                <a:effectLst/>
                <a:latin typeface="Arial" panose="020B0604020202020204" pitchFamily="34" charset="0"/>
                <a:cs typeface="Arial" panose="020B0604020202020204" pitchFamily="34" charset="0"/>
              </a:rPr>
              <a:t> Lampiran H-12 Format </a:t>
            </a:r>
            <a:r>
              <a:rPr lang="en-MY" sz="2800" dirty="0" err="1">
                <a:effectLst/>
                <a:latin typeface="Arial" panose="020B0604020202020204" pitchFamily="34" charset="0"/>
                <a:cs typeface="Arial" panose="020B0604020202020204" pitchFamily="34" charset="0"/>
              </a:rPr>
              <a:t>Penomboran</a:t>
            </a:r>
            <a:r>
              <a:rPr lang="en-MY" sz="2800" dirty="0">
                <a:effectLst/>
                <a:latin typeface="Arial" panose="020B0604020202020204" pitchFamily="34" charset="0"/>
                <a:cs typeface="Arial" panose="020B0604020202020204" pitchFamily="34" charset="0"/>
              </a:rPr>
              <a:t> </a:t>
            </a:r>
            <a:r>
              <a:rPr lang="en-MY" sz="2800" dirty="0" err="1">
                <a:effectLst/>
                <a:latin typeface="Arial" panose="020B0604020202020204" pitchFamily="34" charset="0"/>
                <a:cs typeface="Arial" panose="020B0604020202020204" pitchFamily="34" charset="0"/>
              </a:rPr>
              <a:t>Jadual</a:t>
            </a:r>
            <a:r>
              <a:rPr lang="en-MY" sz="2800" dirty="0">
                <a:effectLst/>
                <a:latin typeface="Arial" panose="020B0604020202020204" pitchFamily="34" charset="0"/>
                <a:cs typeface="Arial" panose="020B0604020202020204" pitchFamily="34" charset="0"/>
              </a:rPr>
              <a:t> dan Rajah).</a:t>
            </a:r>
          </a:p>
          <a:p>
            <a:pPr marL="0" indent="0">
              <a:buNone/>
            </a:pPr>
            <a:endParaRPr lang="en-MY" sz="28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95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33134">
            <a:off x="-234626" y="7511228"/>
            <a:ext cx="8732717" cy="644633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86091" y="-3553501"/>
            <a:ext cx="7966832" cy="796683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2719" r="38317"/>
          <a:stretch>
            <a:fillRect/>
          </a:stretch>
        </p:blipFill>
        <p:spPr>
          <a:xfrm>
            <a:off x="13500499" y="-175159"/>
            <a:ext cx="7517602" cy="10637319"/>
          </a:xfrm>
          <a:prstGeom prst="rect">
            <a:avLst/>
          </a:prstGeom>
        </p:spPr>
      </p:pic>
      <p:pic>
        <p:nvPicPr>
          <p:cNvPr id="5" name="Picture 5"/>
          <p:cNvPicPr>
            <a:picLocks noChangeAspect="1"/>
          </p:cNvPicPr>
          <p:nvPr/>
        </p:nvPicPr>
        <p:blipFill>
          <a:blip r:embed="rId8"/>
          <a:srcRect/>
          <a:stretch>
            <a:fillRect/>
          </a:stretch>
        </p:blipFill>
        <p:spPr>
          <a:xfrm>
            <a:off x="14445660" y="723900"/>
            <a:ext cx="3874294" cy="2862135"/>
          </a:xfrm>
          <a:prstGeom prst="rect">
            <a:avLst/>
          </a:prstGeom>
        </p:spPr>
      </p:pic>
      <p:pic>
        <p:nvPicPr>
          <p:cNvPr id="6" name="Picture 6"/>
          <p:cNvPicPr>
            <a:picLocks noChangeAspect="1"/>
          </p:cNvPicPr>
          <p:nvPr/>
        </p:nvPicPr>
        <p:blipFill>
          <a:blip r:embed="rId9"/>
          <a:srcRect/>
          <a:stretch>
            <a:fillRect/>
          </a:stretch>
        </p:blipFill>
        <p:spPr>
          <a:xfrm>
            <a:off x="-2925861" y="7046518"/>
            <a:ext cx="8959061" cy="6831284"/>
          </a:xfrm>
          <a:prstGeom prst="rect">
            <a:avLst/>
          </a:prstGeom>
        </p:spPr>
      </p:pic>
      <p:sp>
        <p:nvSpPr>
          <p:cNvPr id="7" name="TextBox 7"/>
          <p:cNvSpPr txBox="1"/>
          <p:nvPr/>
        </p:nvSpPr>
        <p:spPr>
          <a:xfrm>
            <a:off x="253176" y="410865"/>
            <a:ext cx="14192484" cy="1546064"/>
          </a:xfrm>
          <a:prstGeom prst="rect">
            <a:avLst/>
          </a:prstGeom>
        </p:spPr>
        <p:txBody>
          <a:bodyPr wrap="square" lIns="0" tIns="0" rIns="0" bIns="0" rtlCol="0" anchor="t">
            <a:spAutoFit/>
          </a:bodyPr>
          <a:lstStyle/>
          <a:p>
            <a:pPr algn="ctr">
              <a:lnSpc>
                <a:spcPts val="13667"/>
              </a:lnSpc>
            </a:pPr>
            <a:r>
              <a:rPr lang="en-US" sz="7200" dirty="0">
                <a:solidFill>
                  <a:srgbClr val="FFFF00"/>
                </a:solidFill>
                <a:latin typeface="Neue Machina UltraBold"/>
              </a:rPr>
              <a:t>BAB 1 : </a:t>
            </a:r>
            <a:r>
              <a:rPr lang="en-US" sz="7200" dirty="0" err="1">
                <a:solidFill>
                  <a:srgbClr val="FFFF00"/>
                </a:solidFill>
                <a:latin typeface="Neue Machina UltraBold"/>
              </a:rPr>
              <a:t>Pengenalan</a:t>
            </a:r>
            <a:endParaRPr lang="en-US" sz="7200" dirty="0">
              <a:solidFill>
                <a:srgbClr val="FFFF00"/>
              </a:solidFill>
              <a:latin typeface="Neue Machina UltraBold"/>
            </a:endParaRPr>
          </a:p>
        </p:txBody>
      </p:sp>
      <p:sp>
        <p:nvSpPr>
          <p:cNvPr id="10" name="Rectangle 9">
            <a:extLst>
              <a:ext uri="{FF2B5EF4-FFF2-40B4-BE49-F238E27FC236}">
                <a16:creationId xmlns:a16="http://schemas.microsoft.com/office/drawing/2014/main" id="{CD8A9FBE-535A-41FE-9984-84C08EB03992}"/>
              </a:ext>
            </a:extLst>
          </p:cNvPr>
          <p:cNvSpPr/>
          <p:nvPr/>
        </p:nvSpPr>
        <p:spPr>
          <a:xfrm>
            <a:off x="6400800" y="2617679"/>
            <a:ext cx="9144000" cy="6629507"/>
          </a:xfrm>
          <a:prstGeom prst="rect">
            <a:avLst/>
          </a:prstGeom>
        </p:spPr>
        <p:txBody>
          <a:bodyPr>
            <a:spAutoFit/>
          </a:bodyPr>
          <a:lstStyle/>
          <a:p>
            <a:pPr lvl="0" fontAlgn="base">
              <a:spcBef>
                <a:spcPct val="20000"/>
              </a:spcBef>
              <a:spcAft>
                <a:spcPct val="0"/>
              </a:spcAft>
              <a:buClr>
                <a:schemeClr val="tx1"/>
              </a:buClr>
            </a:pPr>
            <a:r>
              <a:rPr lang="en-MY" sz="3600" dirty="0">
                <a:solidFill>
                  <a:schemeClr val="bg1"/>
                </a:solidFill>
              </a:rPr>
              <a:t>1.1 </a:t>
            </a:r>
            <a:r>
              <a:rPr lang="en-MY" sz="3600" dirty="0" err="1">
                <a:solidFill>
                  <a:schemeClr val="bg1"/>
                </a:solidFill>
              </a:rPr>
              <a:t>Pendahuluan</a:t>
            </a:r>
            <a:r>
              <a:rPr lang="en-MY" sz="3600" dirty="0">
                <a:solidFill>
                  <a:schemeClr val="bg1"/>
                </a:solidFill>
              </a:rPr>
              <a:t> </a:t>
            </a:r>
          </a:p>
          <a:p>
            <a:pPr lvl="0" fontAlgn="base">
              <a:spcBef>
                <a:spcPct val="20000"/>
              </a:spcBef>
              <a:spcAft>
                <a:spcPct val="0"/>
              </a:spcAft>
              <a:buClr>
                <a:schemeClr val="tx1"/>
              </a:buClr>
            </a:pPr>
            <a:r>
              <a:rPr lang="en-MY" sz="3600" dirty="0">
                <a:solidFill>
                  <a:schemeClr val="bg1"/>
                </a:solidFill>
              </a:rPr>
              <a:t>1.2 </a:t>
            </a:r>
            <a:r>
              <a:rPr lang="en-MY" sz="3600" dirty="0" err="1">
                <a:solidFill>
                  <a:schemeClr val="bg1"/>
                </a:solidFill>
              </a:rPr>
              <a:t>Latar</a:t>
            </a:r>
            <a:r>
              <a:rPr lang="en-MY" sz="3600" dirty="0">
                <a:solidFill>
                  <a:schemeClr val="bg1"/>
                </a:solidFill>
              </a:rPr>
              <a:t> </a:t>
            </a:r>
            <a:r>
              <a:rPr lang="en-MY" sz="3600" dirty="0" err="1">
                <a:solidFill>
                  <a:schemeClr val="bg1"/>
                </a:solidFill>
              </a:rPr>
              <a:t>Belakang</a:t>
            </a:r>
            <a:r>
              <a:rPr lang="en-MY" sz="3600" dirty="0">
                <a:solidFill>
                  <a:schemeClr val="bg1"/>
                </a:solidFill>
              </a:rPr>
              <a:t> </a:t>
            </a:r>
            <a:r>
              <a:rPr lang="en-MY" sz="3600" dirty="0" err="1">
                <a:solidFill>
                  <a:schemeClr val="bg1"/>
                </a:solidFill>
              </a:rPr>
              <a:t>Projek</a:t>
            </a:r>
            <a:r>
              <a:rPr lang="en-MY" sz="3600" dirty="0">
                <a:solidFill>
                  <a:schemeClr val="bg1"/>
                </a:solidFill>
              </a:rPr>
              <a:t> </a:t>
            </a:r>
          </a:p>
          <a:p>
            <a:pPr lvl="0" fontAlgn="base">
              <a:spcBef>
                <a:spcPct val="20000"/>
              </a:spcBef>
              <a:spcAft>
                <a:spcPct val="0"/>
              </a:spcAft>
              <a:buClr>
                <a:schemeClr val="tx1"/>
              </a:buClr>
            </a:pPr>
            <a:r>
              <a:rPr lang="en-MY" sz="3600" dirty="0">
                <a:solidFill>
                  <a:schemeClr val="bg1"/>
                </a:solidFill>
              </a:rPr>
              <a:t>1.3 </a:t>
            </a:r>
            <a:r>
              <a:rPr lang="en-MY" sz="3600" dirty="0" err="1">
                <a:solidFill>
                  <a:schemeClr val="bg1"/>
                </a:solidFill>
              </a:rPr>
              <a:t>Pernyataan</a:t>
            </a:r>
            <a:r>
              <a:rPr lang="en-MY" sz="3600" dirty="0">
                <a:solidFill>
                  <a:schemeClr val="bg1"/>
                </a:solidFill>
              </a:rPr>
              <a:t> </a:t>
            </a:r>
            <a:r>
              <a:rPr lang="en-MY" sz="3600" dirty="0" err="1">
                <a:solidFill>
                  <a:schemeClr val="bg1"/>
                </a:solidFill>
              </a:rPr>
              <a:t>Masalah</a:t>
            </a:r>
            <a:r>
              <a:rPr lang="en-MY" sz="3600" dirty="0">
                <a:solidFill>
                  <a:schemeClr val="bg1"/>
                </a:solidFill>
              </a:rPr>
              <a:t> </a:t>
            </a:r>
          </a:p>
          <a:p>
            <a:pPr lvl="0" fontAlgn="base">
              <a:spcBef>
                <a:spcPct val="20000"/>
              </a:spcBef>
              <a:spcAft>
                <a:spcPct val="0"/>
              </a:spcAft>
              <a:buClr>
                <a:schemeClr val="tx1"/>
              </a:buClr>
            </a:pPr>
            <a:r>
              <a:rPr lang="en-MY" sz="3600" dirty="0">
                <a:solidFill>
                  <a:schemeClr val="bg1"/>
                </a:solidFill>
              </a:rPr>
              <a:t>1.4 </a:t>
            </a:r>
            <a:r>
              <a:rPr lang="en-MY" sz="3600" dirty="0" err="1">
                <a:solidFill>
                  <a:schemeClr val="bg1"/>
                </a:solidFill>
              </a:rPr>
              <a:t>Objektif</a:t>
            </a:r>
            <a:r>
              <a:rPr lang="en-MY" sz="3600" dirty="0">
                <a:solidFill>
                  <a:schemeClr val="bg1"/>
                </a:solidFill>
              </a:rPr>
              <a:t> </a:t>
            </a:r>
            <a:r>
              <a:rPr lang="en-MY" sz="3600" dirty="0" err="1">
                <a:solidFill>
                  <a:schemeClr val="bg1"/>
                </a:solidFill>
              </a:rPr>
              <a:t>Projek</a:t>
            </a:r>
            <a:r>
              <a:rPr lang="en-MY" sz="3600" dirty="0">
                <a:solidFill>
                  <a:schemeClr val="bg1"/>
                </a:solidFill>
              </a:rPr>
              <a:t> </a:t>
            </a:r>
          </a:p>
          <a:p>
            <a:pPr lvl="0" fontAlgn="base">
              <a:spcBef>
                <a:spcPct val="20000"/>
              </a:spcBef>
              <a:spcAft>
                <a:spcPct val="0"/>
              </a:spcAft>
              <a:buClr>
                <a:schemeClr val="tx1"/>
              </a:buClr>
            </a:pPr>
            <a:r>
              <a:rPr lang="en-MY" sz="3600" dirty="0">
                <a:solidFill>
                  <a:schemeClr val="bg1"/>
                </a:solidFill>
              </a:rPr>
              <a:t>1.5 </a:t>
            </a:r>
            <a:r>
              <a:rPr lang="en-MY" sz="3600" dirty="0" err="1">
                <a:solidFill>
                  <a:schemeClr val="bg1"/>
                </a:solidFill>
              </a:rPr>
              <a:t>Persoalan</a:t>
            </a:r>
            <a:r>
              <a:rPr lang="en-MY" sz="3600" dirty="0">
                <a:solidFill>
                  <a:schemeClr val="bg1"/>
                </a:solidFill>
              </a:rPr>
              <a:t> </a:t>
            </a:r>
            <a:r>
              <a:rPr lang="en-MY" sz="3600" dirty="0" err="1">
                <a:solidFill>
                  <a:schemeClr val="bg1"/>
                </a:solidFill>
              </a:rPr>
              <a:t>Projek</a:t>
            </a:r>
            <a:r>
              <a:rPr lang="en-MY" sz="3600" dirty="0">
                <a:solidFill>
                  <a:schemeClr val="bg1"/>
                </a:solidFill>
              </a:rPr>
              <a:t> </a:t>
            </a:r>
          </a:p>
          <a:p>
            <a:pPr lvl="0" fontAlgn="base">
              <a:spcBef>
                <a:spcPct val="20000"/>
              </a:spcBef>
              <a:spcAft>
                <a:spcPct val="0"/>
              </a:spcAft>
              <a:buClr>
                <a:schemeClr val="tx1"/>
              </a:buClr>
            </a:pPr>
            <a:r>
              <a:rPr lang="en-MY" sz="3600" dirty="0">
                <a:solidFill>
                  <a:schemeClr val="bg1"/>
                </a:solidFill>
              </a:rPr>
              <a:t>1.6 </a:t>
            </a:r>
            <a:r>
              <a:rPr lang="en-MY" sz="3600" dirty="0" err="1">
                <a:solidFill>
                  <a:schemeClr val="bg1"/>
                </a:solidFill>
              </a:rPr>
              <a:t>Skop</a:t>
            </a:r>
            <a:r>
              <a:rPr lang="en-MY" sz="3600" dirty="0">
                <a:solidFill>
                  <a:schemeClr val="bg1"/>
                </a:solidFill>
              </a:rPr>
              <a:t> </a:t>
            </a:r>
            <a:r>
              <a:rPr lang="en-MY" sz="3600" dirty="0" err="1">
                <a:solidFill>
                  <a:schemeClr val="bg1"/>
                </a:solidFill>
              </a:rPr>
              <a:t>Projek</a:t>
            </a:r>
            <a:r>
              <a:rPr lang="en-MY" sz="3600" dirty="0">
                <a:solidFill>
                  <a:schemeClr val="bg1"/>
                </a:solidFill>
              </a:rPr>
              <a:t> </a:t>
            </a:r>
          </a:p>
          <a:p>
            <a:pPr lvl="0" fontAlgn="base">
              <a:spcBef>
                <a:spcPct val="20000"/>
              </a:spcBef>
              <a:spcAft>
                <a:spcPct val="0"/>
              </a:spcAft>
              <a:buClr>
                <a:schemeClr val="tx1"/>
              </a:buClr>
            </a:pPr>
            <a:r>
              <a:rPr lang="en-MY" sz="3600" dirty="0">
                <a:solidFill>
                  <a:schemeClr val="bg1"/>
                </a:solidFill>
              </a:rPr>
              <a:t>1.7 </a:t>
            </a:r>
            <a:r>
              <a:rPr lang="en-MY" sz="3600" dirty="0" err="1">
                <a:solidFill>
                  <a:schemeClr val="bg1"/>
                </a:solidFill>
              </a:rPr>
              <a:t>Kepentingan</a:t>
            </a:r>
            <a:r>
              <a:rPr lang="en-MY" sz="3600" dirty="0">
                <a:solidFill>
                  <a:schemeClr val="bg1"/>
                </a:solidFill>
              </a:rPr>
              <a:t> </a:t>
            </a:r>
            <a:r>
              <a:rPr lang="en-MY" sz="3600" dirty="0" err="1">
                <a:solidFill>
                  <a:schemeClr val="bg1"/>
                </a:solidFill>
              </a:rPr>
              <a:t>Projek</a:t>
            </a:r>
            <a:r>
              <a:rPr lang="en-MY" sz="3600" dirty="0">
                <a:solidFill>
                  <a:schemeClr val="bg1"/>
                </a:solidFill>
              </a:rPr>
              <a:t> </a:t>
            </a:r>
          </a:p>
          <a:p>
            <a:pPr lvl="0" fontAlgn="base">
              <a:spcBef>
                <a:spcPct val="20000"/>
              </a:spcBef>
              <a:spcAft>
                <a:spcPct val="0"/>
              </a:spcAft>
              <a:buClr>
                <a:schemeClr val="tx1"/>
              </a:buClr>
            </a:pPr>
            <a:r>
              <a:rPr lang="en-MY" sz="3600" dirty="0">
                <a:solidFill>
                  <a:schemeClr val="bg1"/>
                </a:solidFill>
              </a:rPr>
              <a:t>1.8 </a:t>
            </a:r>
            <a:r>
              <a:rPr lang="en-MY" sz="3600" dirty="0" err="1">
                <a:solidFill>
                  <a:schemeClr val="bg1"/>
                </a:solidFill>
              </a:rPr>
              <a:t>Takrifan</a:t>
            </a:r>
            <a:r>
              <a:rPr lang="en-MY" sz="3600" dirty="0">
                <a:solidFill>
                  <a:schemeClr val="bg1"/>
                </a:solidFill>
              </a:rPr>
              <a:t> </a:t>
            </a:r>
            <a:r>
              <a:rPr lang="en-MY" sz="3600" dirty="0" err="1">
                <a:solidFill>
                  <a:schemeClr val="bg1"/>
                </a:solidFill>
              </a:rPr>
              <a:t>Istilah</a:t>
            </a:r>
            <a:r>
              <a:rPr lang="en-MY" sz="3600" dirty="0">
                <a:solidFill>
                  <a:schemeClr val="bg1"/>
                </a:solidFill>
              </a:rPr>
              <a:t>/</a:t>
            </a:r>
            <a:r>
              <a:rPr lang="en-MY" sz="3600" dirty="0" err="1">
                <a:solidFill>
                  <a:schemeClr val="bg1"/>
                </a:solidFill>
              </a:rPr>
              <a:t>Definisi</a:t>
            </a:r>
            <a:r>
              <a:rPr lang="en-MY" sz="3600" dirty="0">
                <a:solidFill>
                  <a:schemeClr val="bg1"/>
                </a:solidFill>
              </a:rPr>
              <a:t> </a:t>
            </a:r>
            <a:r>
              <a:rPr lang="en-MY" sz="3600" dirty="0" err="1">
                <a:solidFill>
                  <a:schemeClr val="bg1"/>
                </a:solidFill>
              </a:rPr>
              <a:t>Operasi</a:t>
            </a:r>
            <a:r>
              <a:rPr lang="en-MY" sz="3600" dirty="0">
                <a:solidFill>
                  <a:schemeClr val="bg1"/>
                </a:solidFill>
              </a:rPr>
              <a:t> </a:t>
            </a:r>
          </a:p>
          <a:p>
            <a:pPr lvl="0" fontAlgn="base">
              <a:spcBef>
                <a:spcPct val="20000"/>
              </a:spcBef>
              <a:spcAft>
                <a:spcPct val="0"/>
              </a:spcAft>
              <a:buClr>
                <a:schemeClr val="tx1"/>
              </a:buClr>
            </a:pPr>
            <a:r>
              <a:rPr lang="en-MY" sz="3600" dirty="0">
                <a:solidFill>
                  <a:schemeClr val="bg1"/>
                </a:solidFill>
              </a:rPr>
              <a:t>1.9 </a:t>
            </a:r>
            <a:r>
              <a:rPr lang="en-MY" sz="3600" dirty="0" err="1">
                <a:solidFill>
                  <a:schemeClr val="bg1"/>
                </a:solidFill>
              </a:rPr>
              <a:t>Jangkaan</a:t>
            </a:r>
            <a:r>
              <a:rPr lang="en-MY" sz="3600" dirty="0">
                <a:solidFill>
                  <a:schemeClr val="bg1"/>
                </a:solidFill>
              </a:rPr>
              <a:t> </a:t>
            </a:r>
            <a:r>
              <a:rPr lang="en-MY" sz="3600" dirty="0" err="1">
                <a:solidFill>
                  <a:schemeClr val="bg1"/>
                </a:solidFill>
              </a:rPr>
              <a:t>Dapatan</a:t>
            </a:r>
            <a:r>
              <a:rPr lang="en-MY" sz="3600" dirty="0">
                <a:solidFill>
                  <a:schemeClr val="bg1"/>
                </a:solidFill>
              </a:rPr>
              <a:t>/Keputusan </a:t>
            </a:r>
            <a:r>
              <a:rPr lang="en-MY" sz="3600" dirty="0" err="1">
                <a:solidFill>
                  <a:schemeClr val="bg1"/>
                </a:solidFill>
              </a:rPr>
              <a:t>Projek</a:t>
            </a:r>
            <a:r>
              <a:rPr lang="en-MY" sz="3600" dirty="0">
                <a:solidFill>
                  <a:schemeClr val="bg1"/>
                </a:solidFill>
              </a:rPr>
              <a:t> </a:t>
            </a:r>
          </a:p>
          <a:p>
            <a:pPr lvl="0" fontAlgn="base">
              <a:spcBef>
                <a:spcPct val="20000"/>
              </a:spcBef>
              <a:spcAft>
                <a:spcPct val="0"/>
              </a:spcAft>
              <a:buClr>
                <a:schemeClr val="tx1"/>
              </a:buClr>
            </a:pPr>
            <a:r>
              <a:rPr lang="en-MY" sz="3600" dirty="0">
                <a:solidFill>
                  <a:schemeClr val="bg1"/>
                </a:solidFill>
              </a:rPr>
              <a:t>1.10 </a:t>
            </a:r>
            <a:r>
              <a:rPr lang="en-MY" sz="3600" dirty="0" err="1">
                <a:solidFill>
                  <a:schemeClr val="bg1"/>
                </a:solidFill>
              </a:rPr>
              <a:t>Rumusan</a:t>
            </a:r>
            <a:endParaRPr lang="en-MY" altLang="en-US" sz="3600" dirty="0">
              <a:solidFill>
                <a:schemeClr val="bg1"/>
              </a:solidFill>
              <a:latin typeface="Gill Sans MT" panose="020B0502020104020203"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6C09C-A67F-43AD-A8C6-513ADA9221BB}"/>
              </a:ext>
            </a:extLst>
          </p:cNvPr>
          <p:cNvSpPr>
            <a:spLocks noGrp="1"/>
          </p:cNvSpPr>
          <p:nvPr>
            <p:ph idx="1"/>
          </p:nvPr>
        </p:nvSpPr>
        <p:spPr>
          <a:xfrm>
            <a:off x="1600200" y="1485900"/>
            <a:ext cx="15530643" cy="5542704"/>
          </a:xfrm>
        </p:spPr>
        <p:txBody>
          <a:bodyPr>
            <a:normAutofit/>
          </a:bodyPr>
          <a:lstStyle/>
          <a:p>
            <a:pPr marL="0" indent="0">
              <a:buNone/>
            </a:pPr>
            <a:r>
              <a:rPr lang="fi-FI" dirty="0">
                <a:latin typeface="Arial" panose="020B0604020202020204" pitchFamily="34" charset="0"/>
                <a:cs typeface="Arial" panose="020B0604020202020204" pitchFamily="34" charset="0"/>
              </a:rPr>
              <a:t>6. Rajah dalam Bahagian Laporan</a:t>
            </a:r>
          </a:p>
          <a:p>
            <a:pPr marL="0" indent="0">
              <a:buNone/>
            </a:pPr>
            <a:r>
              <a:rPr lang="en-MY" dirty="0" err="1">
                <a:latin typeface="Arial" panose="020B0604020202020204" pitchFamily="34" charset="0"/>
                <a:cs typeface="Arial" panose="020B0604020202020204" pitchFamily="34" charset="0"/>
              </a:rPr>
              <a:t>Bahan</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ilustrasi</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contohnya</a:t>
            </a:r>
            <a:r>
              <a:rPr lang="en-MY" dirty="0">
                <a:latin typeface="Arial" panose="020B0604020202020204" pitchFamily="34" charset="0"/>
                <a:cs typeface="Arial" panose="020B0604020202020204" pitchFamily="34" charset="0"/>
              </a:rPr>
              <a:t> peta, carta, </a:t>
            </a:r>
            <a:r>
              <a:rPr lang="en-MY" dirty="0" err="1">
                <a:latin typeface="Arial" panose="020B0604020202020204" pitchFamily="34" charset="0"/>
                <a:cs typeface="Arial" panose="020B0604020202020204" pitchFamily="34" charset="0"/>
              </a:rPr>
              <a:t>lukisan</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graf</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gambarajah</a:t>
            </a:r>
            <a:r>
              <a:rPr lang="en-MY" dirty="0">
                <a:latin typeface="Arial" panose="020B0604020202020204" pitchFamily="34" charset="0"/>
                <a:cs typeface="Arial" panose="020B0604020202020204" pitchFamily="34" charset="0"/>
              </a:rPr>
              <a:t> dan </a:t>
            </a:r>
            <a:r>
              <a:rPr lang="en-MY" dirty="0" err="1">
                <a:latin typeface="Arial" panose="020B0604020202020204" pitchFamily="34" charset="0"/>
                <a:cs typeface="Arial" panose="020B0604020202020204" pitchFamily="34" charset="0"/>
              </a:rPr>
              <a:t>fotograf</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disebut</a:t>
            </a:r>
            <a:r>
              <a:rPr lang="en-MY" dirty="0">
                <a:latin typeface="Arial" panose="020B0604020202020204" pitchFamily="34" charset="0"/>
                <a:cs typeface="Arial" panose="020B0604020202020204" pitchFamily="34" charset="0"/>
              </a:rPr>
              <a:t> “Rajah”. </a:t>
            </a:r>
            <a:r>
              <a:rPr lang="en-MY" dirty="0" err="1">
                <a:latin typeface="Arial" panose="020B0604020202020204" pitchFamily="34" charset="0"/>
                <a:cs typeface="Arial" panose="020B0604020202020204" pitchFamily="34" charset="0"/>
              </a:rPr>
              <a:t>Semua</a:t>
            </a:r>
            <a:r>
              <a:rPr lang="en-MY" dirty="0">
                <a:latin typeface="Arial" panose="020B0604020202020204" pitchFamily="34" charset="0"/>
                <a:cs typeface="Arial" panose="020B0604020202020204" pitchFamily="34" charset="0"/>
              </a:rPr>
              <a:t> rajah </a:t>
            </a:r>
            <a:r>
              <a:rPr lang="en-MY" dirty="0" err="1">
                <a:latin typeface="Arial" panose="020B0604020202020204" pitchFamily="34" charset="0"/>
                <a:cs typeface="Arial" panose="020B0604020202020204" pitchFamily="34" charset="0"/>
              </a:rPr>
              <a:t>mestilah</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menggunakan</a:t>
            </a:r>
            <a:r>
              <a:rPr lang="en-MY" dirty="0">
                <a:latin typeface="Arial" panose="020B0604020202020204" pitchFamily="34" charset="0"/>
                <a:cs typeface="Arial" panose="020B0604020202020204" pitchFamily="34" charset="0"/>
              </a:rPr>
              <a:t> Arabic numeric. </a:t>
            </a:r>
            <a:r>
              <a:rPr lang="en-MY" i="1" dirty="0" err="1">
                <a:latin typeface="Arial" panose="020B0604020202020204" pitchFamily="34" charset="0"/>
                <a:cs typeface="Arial" panose="020B0604020202020204" pitchFamily="34" charset="0"/>
              </a:rPr>
              <a:t>Tajuk</a:t>
            </a:r>
            <a:r>
              <a:rPr lang="en-MY" i="1" dirty="0">
                <a:latin typeface="Arial" panose="020B0604020202020204" pitchFamily="34" charset="0"/>
                <a:cs typeface="Arial" panose="020B0604020202020204" pitchFamily="34" charset="0"/>
              </a:rPr>
              <a:t> rajah </a:t>
            </a:r>
            <a:r>
              <a:rPr lang="en-MY" i="1" dirty="0" err="1">
                <a:latin typeface="Arial" panose="020B0604020202020204" pitchFamily="34" charset="0"/>
                <a:cs typeface="Arial" panose="020B0604020202020204" pitchFamily="34" charset="0"/>
              </a:rPr>
              <a:t>perlu</a:t>
            </a:r>
            <a:r>
              <a:rPr lang="en-MY" i="1" dirty="0">
                <a:latin typeface="Arial" panose="020B0604020202020204" pitchFamily="34" charset="0"/>
                <a:cs typeface="Arial" panose="020B0604020202020204" pitchFamily="34" charset="0"/>
              </a:rPr>
              <a:t> </a:t>
            </a:r>
            <a:r>
              <a:rPr lang="en-MY" i="1" dirty="0" err="1">
                <a:latin typeface="Arial" panose="020B0604020202020204" pitchFamily="34" charset="0"/>
                <a:cs typeface="Arial" panose="020B0604020202020204" pitchFamily="34" charset="0"/>
              </a:rPr>
              <a:t>diletakkan</a:t>
            </a:r>
            <a:r>
              <a:rPr lang="en-MY" i="1" dirty="0">
                <a:latin typeface="Arial" panose="020B0604020202020204" pitchFamily="34" charset="0"/>
                <a:cs typeface="Arial" panose="020B0604020202020204" pitchFamily="34" charset="0"/>
              </a:rPr>
              <a:t> di </a:t>
            </a:r>
            <a:r>
              <a:rPr lang="en-MY" i="1" dirty="0" err="1">
                <a:latin typeface="Arial" panose="020B0604020202020204" pitchFamily="34" charset="0"/>
                <a:cs typeface="Arial" panose="020B0604020202020204" pitchFamily="34" charset="0"/>
              </a:rPr>
              <a:t>bawah</a:t>
            </a:r>
            <a:r>
              <a:rPr lang="en-MY" i="1" dirty="0">
                <a:latin typeface="Arial" panose="020B0604020202020204" pitchFamily="34" charset="0"/>
                <a:cs typeface="Arial" panose="020B0604020202020204" pitchFamily="34" charset="0"/>
              </a:rPr>
              <a:t> rajah.</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Sekiranya</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tajuk</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itu</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hanya</a:t>
            </a:r>
            <a:r>
              <a:rPr lang="en-MY" dirty="0">
                <a:latin typeface="Arial" panose="020B0604020202020204" pitchFamily="34" charset="0"/>
                <a:cs typeface="Arial" panose="020B0604020202020204" pitchFamily="34" charset="0"/>
              </a:rPr>
              <a:t> SATU (1) </a:t>
            </a:r>
            <a:r>
              <a:rPr lang="en-MY" dirty="0" err="1">
                <a:latin typeface="Arial" panose="020B0604020202020204" pitchFamily="34" charset="0"/>
                <a:cs typeface="Arial" panose="020B0604020202020204" pitchFamily="34" charset="0"/>
              </a:rPr>
              <a:t>baris</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ia</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perlu</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center</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Sekiranya</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tajuk</a:t>
            </a:r>
            <a:r>
              <a:rPr lang="en-MY" dirty="0">
                <a:latin typeface="Arial" panose="020B0604020202020204" pitchFamily="34" charset="0"/>
                <a:cs typeface="Arial" panose="020B0604020202020204" pitchFamily="34" charset="0"/>
              </a:rPr>
              <a:t> rajah </a:t>
            </a:r>
            <a:r>
              <a:rPr lang="en-MY" dirty="0" err="1">
                <a:latin typeface="Arial" panose="020B0604020202020204" pitchFamily="34" charset="0"/>
                <a:cs typeface="Arial" panose="020B0604020202020204" pitchFamily="34" charset="0"/>
              </a:rPr>
              <a:t>melebihi</a:t>
            </a:r>
            <a:r>
              <a:rPr lang="en-MY" dirty="0">
                <a:latin typeface="Arial" panose="020B0604020202020204" pitchFamily="34" charset="0"/>
                <a:cs typeface="Arial" panose="020B0604020202020204" pitchFamily="34" charset="0"/>
              </a:rPr>
              <a:t> SATU (1) </a:t>
            </a:r>
            <a:r>
              <a:rPr lang="en-MY" dirty="0" err="1">
                <a:latin typeface="Arial" panose="020B0604020202020204" pitchFamily="34" charset="0"/>
                <a:cs typeface="Arial" panose="020B0604020202020204" pitchFamily="34" charset="0"/>
              </a:rPr>
              <a:t>baris</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ia</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perlu</a:t>
            </a:r>
            <a:r>
              <a:rPr lang="en-MY" dirty="0">
                <a:latin typeface="Arial" panose="020B0604020202020204" pitchFamily="34" charset="0"/>
                <a:cs typeface="Arial" panose="020B0604020202020204" pitchFamily="34" charset="0"/>
              </a:rPr>
              <a:t> di </a:t>
            </a:r>
            <a:r>
              <a:rPr lang="en-MY" dirty="0" err="1">
                <a:latin typeface="Arial" panose="020B0604020202020204" pitchFamily="34" charset="0"/>
                <a:cs typeface="Arial" panose="020B0604020202020204" pitchFamily="34" charset="0"/>
              </a:rPr>
              <a:t>allign</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ke</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sebelah</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kiri</a:t>
            </a:r>
            <a:r>
              <a:rPr lang="en-MY" dirty="0">
                <a:latin typeface="Arial" panose="020B0604020202020204" pitchFamily="34" charset="0"/>
                <a:cs typeface="Arial" panose="020B0604020202020204" pitchFamily="34" charset="0"/>
              </a:rPr>
              <a:t>. Rajah </a:t>
            </a:r>
            <a:r>
              <a:rPr lang="en-MY" dirty="0" err="1">
                <a:latin typeface="Arial" panose="020B0604020202020204" pitchFamily="34" charset="0"/>
                <a:cs typeface="Arial" panose="020B0604020202020204" pitchFamily="34" charset="0"/>
              </a:rPr>
              <a:t>mesti</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diberi</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nombor</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berdasarkan</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bab.</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Contoh</a:t>
            </a:r>
            <a:r>
              <a:rPr lang="en-MY" dirty="0">
                <a:latin typeface="Arial" panose="020B0604020202020204" pitchFamily="34" charset="0"/>
                <a:cs typeface="Arial" panose="020B0604020202020204" pitchFamily="34" charset="0"/>
              </a:rPr>
              <a:t>, Rajah 1.2 </a:t>
            </a:r>
            <a:r>
              <a:rPr lang="en-MY" dirty="0" err="1">
                <a:latin typeface="Arial" panose="020B0604020202020204" pitchFamily="34" charset="0"/>
                <a:cs typeface="Arial" panose="020B0604020202020204" pitchFamily="34" charset="0"/>
              </a:rPr>
              <a:t>merupakan</a:t>
            </a:r>
            <a:r>
              <a:rPr lang="en-MY" dirty="0">
                <a:latin typeface="Arial" panose="020B0604020202020204" pitchFamily="34" charset="0"/>
                <a:cs typeface="Arial" panose="020B0604020202020204" pitchFamily="34" charset="0"/>
              </a:rPr>
              <a:t> rajah </a:t>
            </a:r>
            <a:r>
              <a:rPr lang="en-MY" dirty="0" err="1">
                <a:latin typeface="Arial" panose="020B0604020202020204" pitchFamily="34" charset="0"/>
                <a:cs typeface="Arial" panose="020B0604020202020204" pitchFamily="34" charset="0"/>
              </a:rPr>
              <a:t>kedua</a:t>
            </a:r>
            <a:r>
              <a:rPr lang="en-MY" dirty="0">
                <a:latin typeface="Arial" panose="020B0604020202020204" pitchFamily="34" charset="0"/>
                <a:cs typeface="Arial" panose="020B0604020202020204" pitchFamily="34" charset="0"/>
              </a:rPr>
              <a:t> yang </a:t>
            </a:r>
            <a:r>
              <a:rPr lang="en-MY" dirty="0" err="1">
                <a:latin typeface="Arial" panose="020B0604020202020204" pitchFamily="34" charset="0"/>
                <a:cs typeface="Arial" panose="020B0604020202020204" pitchFamily="34" charset="0"/>
              </a:rPr>
              <a:t>terdapat</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dalam</a:t>
            </a:r>
            <a:r>
              <a:rPr lang="en-MY" dirty="0">
                <a:latin typeface="Arial" panose="020B0604020202020204" pitchFamily="34" charset="0"/>
                <a:cs typeface="Arial" panose="020B0604020202020204" pitchFamily="34" charset="0"/>
              </a:rPr>
              <a:t> Bab 1 (</a:t>
            </a:r>
            <a:r>
              <a:rPr lang="en-MY" dirty="0" err="1">
                <a:latin typeface="Arial" panose="020B0604020202020204" pitchFamily="34" charset="0"/>
                <a:cs typeface="Arial" panose="020B0604020202020204" pitchFamily="34" charset="0"/>
              </a:rPr>
              <a:t>rujuk</a:t>
            </a:r>
            <a:r>
              <a:rPr lang="en-MY" dirty="0">
                <a:latin typeface="Arial" panose="020B0604020202020204" pitchFamily="34" charset="0"/>
                <a:cs typeface="Arial" panose="020B0604020202020204" pitchFamily="34" charset="0"/>
              </a:rPr>
              <a:t> Lampiran H-12 Format </a:t>
            </a:r>
            <a:r>
              <a:rPr lang="en-MY" dirty="0" err="1">
                <a:latin typeface="Arial" panose="020B0604020202020204" pitchFamily="34" charset="0"/>
                <a:cs typeface="Arial" panose="020B0604020202020204" pitchFamily="34" charset="0"/>
              </a:rPr>
              <a:t>Penomboran</a:t>
            </a:r>
            <a:r>
              <a:rPr lang="en-MY" dirty="0">
                <a:latin typeface="Arial" panose="020B0604020202020204" pitchFamily="34" charset="0"/>
                <a:cs typeface="Arial" panose="020B0604020202020204" pitchFamily="34" charset="0"/>
              </a:rPr>
              <a:t> </a:t>
            </a:r>
            <a:r>
              <a:rPr lang="en-MY" dirty="0" err="1">
                <a:latin typeface="Arial" panose="020B0604020202020204" pitchFamily="34" charset="0"/>
                <a:cs typeface="Arial" panose="020B0604020202020204" pitchFamily="34" charset="0"/>
              </a:rPr>
              <a:t>Jadual</a:t>
            </a:r>
            <a:r>
              <a:rPr lang="en-MY" dirty="0">
                <a:latin typeface="Arial" panose="020B0604020202020204" pitchFamily="34" charset="0"/>
                <a:cs typeface="Arial" panose="020B0604020202020204" pitchFamily="34" charset="0"/>
              </a:rPr>
              <a:t> Dan Rajah). </a:t>
            </a:r>
          </a:p>
        </p:txBody>
      </p:sp>
    </p:spTree>
    <p:extLst>
      <p:ext uri="{BB962C8B-B14F-4D97-AF65-F5344CB8AC3E}">
        <p14:creationId xmlns:p14="http://schemas.microsoft.com/office/powerpoint/2010/main" val="3132249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4565-B511-4B5F-94E4-DF257474FFAF}"/>
              </a:ext>
            </a:extLst>
          </p:cNvPr>
          <p:cNvSpPr>
            <a:spLocks noGrp="1"/>
          </p:cNvSpPr>
          <p:nvPr>
            <p:ph type="title"/>
          </p:nvPr>
        </p:nvSpPr>
        <p:spPr>
          <a:xfrm>
            <a:off x="1370693" y="133350"/>
            <a:ext cx="9587042" cy="1504950"/>
          </a:xfrm>
        </p:spPr>
        <p:txBody>
          <a:bodyPr/>
          <a:lstStyle/>
          <a:p>
            <a:r>
              <a:rPr lang="en-MY" dirty="0">
                <a:solidFill>
                  <a:srgbClr val="FFFF00"/>
                </a:solidFill>
              </a:rPr>
              <a:t>7. </a:t>
            </a:r>
            <a:r>
              <a:rPr lang="en-MY" dirty="0" err="1">
                <a:solidFill>
                  <a:srgbClr val="FFFF00"/>
                </a:solidFill>
              </a:rPr>
              <a:t>Penulisan</a:t>
            </a:r>
            <a:endParaRPr lang="en-MY" dirty="0">
              <a:solidFill>
                <a:srgbClr val="FFFF00"/>
              </a:solidFill>
            </a:endParaRPr>
          </a:p>
        </p:txBody>
      </p:sp>
      <p:sp>
        <p:nvSpPr>
          <p:cNvPr id="3" name="Content Placeholder 2">
            <a:extLst>
              <a:ext uri="{FF2B5EF4-FFF2-40B4-BE49-F238E27FC236}">
                <a16:creationId xmlns:a16="http://schemas.microsoft.com/office/drawing/2014/main" id="{2D0EB9B2-24EF-4470-99F8-C337E63259FC}"/>
              </a:ext>
            </a:extLst>
          </p:cNvPr>
          <p:cNvSpPr>
            <a:spLocks noGrp="1"/>
          </p:cNvSpPr>
          <p:nvPr>
            <p:ph idx="1"/>
          </p:nvPr>
        </p:nvSpPr>
        <p:spPr>
          <a:xfrm>
            <a:off x="1370693" y="1333501"/>
            <a:ext cx="15164707" cy="7848600"/>
          </a:xfrm>
        </p:spPr>
        <p:txBody>
          <a:bodyPr>
            <a:normAutofit/>
          </a:bodyPr>
          <a:lstStyle/>
          <a:p>
            <a:pPr marL="457200" indent="-457200">
              <a:buAutoNum type="alphaLcParenBoth"/>
            </a:pPr>
            <a:r>
              <a:rPr lang="en-MY" sz="4000" dirty="0" err="1">
                <a:effectLst/>
              </a:rPr>
              <a:t>Tulisan</a:t>
            </a:r>
            <a:r>
              <a:rPr lang="en-MY" sz="4000" dirty="0">
                <a:effectLst/>
              </a:rPr>
              <a:t> </a:t>
            </a:r>
          </a:p>
          <a:p>
            <a:pPr marL="1143000" lvl="1" indent="-457200">
              <a:buAutoNum type="alphaLcParenBoth"/>
            </a:pPr>
            <a:r>
              <a:rPr lang="en-MY" sz="3200" dirty="0">
                <a:effectLst/>
              </a:rPr>
              <a:t>FONT :   “Times New Roman” </a:t>
            </a:r>
            <a:r>
              <a:rPr lang="en-MY" sz="3200" dirty="0" err="1">
                <a:effectLst/>
              </a:rPr>
              <a:t>sahaja</a:t>
            </a:r>
            <a:r>
              <a:rPr lang="en-MY" sz="3200" dirty="0">
                <a:effectLst/>
              </a:rPr>
              <a:t>. </a:t>
            </a:r>
          </a:p>
          <a:p>
            <a:pPr marL="1143000" lvl="1" indent="-457200">
              <a:buAutoNum type="alphaLcParenBoth"/>
            </a:pPr>
            <a:r>
              <a:rPr lang="en-MY" sz="3200" dirty="0" err="1">
                <a:effectLst/>
              </a:rPr>
              <a:t>Saiz</a:t>
            </a:r>
            <a:r>
              <a:rPr lang="en-MY" sz="3200" dirty="0">
                <a:effectLst/>
              </a:rPr>
              <a:t>   :    12 </a:t>
            </a:r>
            <a:r>
              <a:rPr lang="en-MY" sz="3200" dirty="0" err="1">
                <a:effectLst/>
              </a:rPr>
              <a:t>sahaja</a:t>
            </a:r>
            <a:r>
              <a:rPr lang="en-MY" sz="3200" dirty="0">
                <a:effectLst/>
              </a:rPr>
              <a:t>. </a:t>
            </a:r>
          </a:p>
          <a:p>
            <a:pPr marL="1143000" lvl="1" indent="-457200">
              <a:buAutoNum type="alphaLcParenBoth"/>
            </a:pPr>
            <a:r>
              <a:rPr lang="en-MY" sz="3200" dirty="0">
                <a:effectLst/>
              </a:rPr>
              <a:t>Format   :   Justified  </a:t>
            </a:r>
            <a:r>
              <a:rPr lang="en-MY" sz="3200" dirty="0" err="1">
                <a:effectLst/>
              </a:rPr>
              <a:t>bagi</a:t>
            </a:r>
            <a:r>
              <a:rPr lang="en-MY" sz="3200" dirty="0">
                <a:effectLst/>
              </a:rPr>
              <a:t> </a:t>
            </a:r>
            <a:r>
              <a:rPr lang="en-MY" sz="3200" dirty="0" err="1">
                <a:effectLst/>
              </a:rPr>
              <a:t>semua</a:t>
            </a:r>
            <a:r>
              <a:rPr lang="en-MY" sz="3200" dirty="0">
                <a:effectLst/>
              </a:rPr>
              <a:t> </a:t>
            </a:r>
            <a:r>
              <a:rPr lang="en-MY" sz="3200" dirty="0" err="1">
                <a:effectLst/>
              </a:rPr>
              <a:t>teks</a:t>
            </a:r>
            <a:r>
              <a:rPr lang="en-MY" sz="3200" dirty="0">
                <a:effectLst/>
              </a:rPr>
              <a:t>. </a:t>
            </a:r>
          </a:p>
          <a:p>
            <a:pPr marL="0" indent="0">
              <a:buNone/>
            </a:pPr>
            <a:r>
              <a:rPr lang="en-MY" sz="4000" dirty="0">
                <a:effectLst/>
              </a:rPr>
              <a:t>(b) </a:t>
            </a:r>
            <a:r>
              <a:rPr lang="en-MY" sz="4000" dirty="0" err="1">
                <a:effectLst/>
              </a:rPr>
              <a:t>nombor</a:t>
            </a:r>
            <a:r>
              <a:rPr lang="en-MY" sz="4000" dirty="0">
                <a:effectLst/>
              </a:rPr>
              <a:t> Bab dan </a:t>
            </a:r>
            <a:r>
              <a:rPr lang="en-MY" sz="4000" dirty="0" err="1">
                <a:effectLst/>
              </a:rPr>
              <a:t>tajuk</a:t>
            </a:r>
            <a:r>
              <a:rPr lang="en-MY" sz="4000" dirty="0">
                <a:effectLst/>
              </a:rPr>
              <a:t> Bab </a:t>
            </a:r>
          </a:p>
          <a:p>
            <a:pPr marL="0" indent="0">
              <a:buNone/>
            </a:pPr>
            <a:r>
              <a:rPr lang="en-MY" sz="4000" dirty="0">
                <a:effectLst/>
              </a:rPr>
              <a:t>           a) </a:t>
            </a:r>
            <a:r>
              <a:rPr lang="en-MY" sz="4000" dirty="0" err="1">
                <a:effectLst/>
              </a:rPr>
              <a:t>dengan</a:t>
            </a:r>
            <a:r>
              <a:rPr lang="en-MY" sz="4000" dirty="0">
                <a:effectLst/>
              </a:rPr>
              <a:t> </a:t>
            </a:r>
            <a:r>
              <a:rPr lang="en-MY" sz="4000" dirty="0" err="1">
                <a:effectLst/>
              </a:rPr>
              <a:t>menggunakan</a:t>
            </a:r>
            <a:r>
              <a:rPr lang="en-MY" sz="4000" dirty="0">
                <a:effectLst/>
              </a:rPr>
              <a:t> “Bold“, </a:t>
            </a:r>
          </a:p>
          <a:p>
            <a:pPr marL="0" indent="0">
              <a:buNone/>
            </a:pPr>
            <a:r>
              <a:rPr lang="en-MY" sz="4000" dirty="0">
                <a:effectLst/>
              </a:rPr>
              <a:t>           b) Font : 14 dan ‘</a:t>
            </a:r>
            <a:r>
              <a:rPr lang="en-MY" sz="4000" dirty="0" err="1">
                <a:effectLst/>
              </a:rPr>
              <a:t>center</a:t>
            </a:r>
            <a:r>
              <a:rPr lang="en-MY" sz="4000" dirty="0">
                <a:effectLst/>
              </a:rPr>
              <a:t>’. </a:t>
            </a:r>
          </a:p>
          <a:p>
            <a:pPr marL="0" indent="0">
              <a:buNone/>
            </a:pPr>
            <a:r>
              <a:rPr lang="en-MY" sz="4000" dirty="0">
                <a:effectLst/>
              </a:rPr>
              <a:t>(c) </a:t>
            </a:r>
            <a:r>
              <a:rPr lang="en-MY" sz="4000" dirty="0" err="1">
                <a:effectLst/>
              </a:rPr>
              <a:t>guna</a:t>
            </a:r>
            <a:r>
              <a:rPr lang="en-MY" sz="4000" dirty="0">
                <a:effectLst/>
              </a:rPr>
              <a:t> </a:t>
            </a:r>
            <a:r>
              <a:rPr lang="en-MY" sz="4000" dirty="0" err="1">
                <a:effectLst/>
              </a:rPr>
              <a:t>muka</a:t>
            </a:r>
            <a:r>
              <a:rPr lang="en-MY" sz="4000" dirty="0">
                <a:effectLst/>
              </a:rPr>
              <a:t> </a:t>
            </a:r>
            <a:r>
              <a:rPr lang="en-MY" sz="4000" dirty="0" err="1">
                <a:effectLst/>
              </a:rPr>
              <a:t>surat</a:t>
            </a:r>
            <a:r>
              <a:rPr lang="en-MY" sz="4000" dirty="0">
                <a:effectLst/>
              </a:rPr>
              <a:t> </a:t>
            </a:r>
            <a:r>
              <a:rPr lang="en-MY" sz="4000" dirty="0" err="1">
                <a:effectLst/>
              </a:rPr>
              <a:t>baru</a:t>
            </a:r>
            <a:r>
              <a:rPr lang="en-MY" sz="4000" dirty="0">
                <a:effectLst/>
              </a:rPr>
              <a:t> </a:t>
            </a:r>
            <a:r>
              <a:rPr lang="en-MY" sz="4000" dirty="0" err="1">
                <a:effectLst/>
              </a:rPr>
              <a:t>bagi</a:t>
            </a:r>
            <a:r>
              <a:rPr lang="en-MY" sz="4000" dirty="0">
                <a:effectLst/>
              </a:rPr>
              <a:t> </a:t>
            </a:r>
            <a:r>
              <a:rPr lang="en-MY" sz="4000" dirty="0" err="1">
                <a:effectLst/>
              </a:rPr>
              <a:t>setiap</a:t>
            </a:r>
            <a:r>
              <a:rPr lang="en-MY" sz="4000" dirty="0">
                <a:effectLst/>
              </a:rPr>
              <a:t> </a:t>
            </a:r>
            <a:r>
              <a:rPr lang="en-MY" sz="4000" dirty="0" err="1">
                <a:effectLst/>
              </a:rPr>
              <a:t>permulaan</a:t>
            </a:r>
            <a:r>
              <a:rPr lang="en-MY" sz="4000" dirty="0">
                <a:effectLst/>
              </a:rPr>
              <a:t> BAB</a:t>
            </a:r>
          </a:p>
          <a:p>
            <a:pPr marL="0" indent="0">
              <a:buNone/>
            </a:pPr>
            <a:endParaRPr lang="en-MY" sz="4000" dirty="0">
              <a:effectLst/>
            </a:endParaRPr>
          </a:p>
        </p:txBody>
      </p:sp>
    </p:spTree>
    <p:extLst>
      <p:ext uri="{BB962C8B-B14F-4D97-AF65-F5344CB8AC3E}">
        <p14:creationId xmlns:p14="http://schemas.microsoft.com/office/powerpoint/2010/main" val="2120771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4565-B511-4B5F-94E4-DF257474FFAF}"/>
              </a:ext>
            </a:extLst>
          </p:cNvPr>
          <p:cNvSpPr>
            <a:spLocks noGrp="1"/>
          </p:cNvSpPr>
          <p:nvPr>
            <p:ph type="title"/>
          </p:nvPr>
        </p:nvSpPr>
        <p:spPr>
          <a:xfrm>
            <a:off x="1370693" y="133350"/>
            <a:ext cx="9587042" cy="1504950"/>
          </a:xfrm>
        </p:spPr>
        <p:txBody>
          <a:bodyPr/>
          <a:lstStyle/>
          <a:p>
            <a:r>
              <a:rPr lang="en-MY" dirty="0">
                <a:solidFill>
                  <a:srgbClr val="FFFF00"/>
                </a:solidFill>
              </a:rPr>
              <a:t>7. </a:t>
            </a:r>
            <a:r>
              <a:rPr lang="en-MY" dirty="0" err="1">
                <a:solidFill>
                  <a:srgbClr val="FFFF00"/>
                </a:solidFill>
              </a:rPr>
              <a:t>Penulisan</a:t>
            </a:r>
            <a:endParaRPr lang="en-MY" dirty="0">
              <a:solidFill>
                <a:srgbClr val="FFFF00"/>
              </a:solidFill>
            </a:endParaRPr>
          </a:p>
        </p:txBody>
      </p:sp>
      <p:sp>
        <p:nvSpPr>
          <p:cNvPr id="3" name="Content Placeholder 2">
            <a:extLst>
              <a:ext uri="{FF2B5EF4-FFF2-40B4-BE49-F238E27FC236}">
                <a16:creationId xmlns:a16="http://schemas.microsoft.com/office/drawing/2014/main" id="{2D0EB9B2-24EF-4470-99F8-C337E63259FC}"/>
              </a:ext>
            </a:extLst>
          </p:cNvPr>
          <p:cNvSpPr>
            <a:spLocks noGrp="1"/>
          </p:cNvSpPr>
          <p:nvPr>
            <p:ph idx="1"/>
          </p:nvPr>
        </p:nvSpPr>
        <p:spPr>
          <a:xfrm>
            <a:off x="1370693" y="1333500"/>
            <a:ext cx="15698107" cy="8458199"/>
          </a:xfrm>
        </p:spPr>
        <p:txBody>
          <a:bodyPr>
            <a:normAutofit/>
          </a:bodyPr>
          <a:lstStyle/>
          <a:p>
            <a:pPr marL="0" indent="0">
              <a:buNone/>
            </a:pPr>
            <a:endParaRPr lang="en-MY" sz="2400" dirty="0">
              <a:effectLst/>
            </a:endParaRPr>
          </a:p>
          <a:p>
            <a:pPr marL="0" indent="0">
              <a:buNone/>
            </a:pPr>
            <a:r>
              <a:rPr lang="en-US" sz="4000" dirty="0">
                <a:solidFill>
                  <a:srgbClr val="FFFF00"/>
                </a:solidFill>
                <a:effectLst/>
              </a:rPr>
              <a:t>J</a:t>
            </a:r>
            <a:r>
              <a:rPr lang="en-MY" sz="4000" dirty="0">
                <a:solidFill>
                  <a:srgbClr val="FFFF00"/>
                </a:solidFill>
                <a:effectLst/>
              </a:rPr>
              <a:t>ARAK</a:t>
            </a:r>
          </a:p>
          <a:p>
            <a:pPr marL="0" indent="0">
              <a:buNone/>
            </a:pPr>
            <a:r>
              <a:rPr lang="en-MY" sz="3200" dirty="0">
                <a:effectLst/>
              </a:rPr>
              <a:t>(a) </a:t>
            </a:r>
            <a:r>
              <a:rPr lang="en-MY" sz="3200" dirty="0" err="1">
                <a:effectLst/>
              </a:rPr>
              <a:t>jarak</a:t>
            </a:r>
            <a:r>
              <a:rPr lang="en-MY" sz="3200" dirty="0">
                <a:effectLst/>
              </a:rPr>
              <a:t> di </a:t>
            </a:r>
            <a:r>
              <a:rPr lang="en-MY" sz="3200" dirty="0" err="1">
                <a:effectLst/>
              </a:rPr>
              <a:t>antara</a:t>
            </a:r>
            <a:r>
              <a:rPr lang="en-MY" sz="3200" dirty="0">
                <a:effectLst/>
              </a:rPr>
              <a:t> </a:t>
            </a:r>
            <a:r>
              <a:rPr lang="en-MY" sz="3200" dirty="0" err="1">
                <a:effectLst/>
              </a:rPr>
              <a:t>baris</a:t>
            </a:r>
            <a:r>
              <a:rPr lang="en-MY" sz="3200" dirty="0">
                <a:effectLst/>
              </a:rPr>
              <a:t> </a:t>
            </a:r>
            <a:r>
              <a:rPr lang="en-MY" sz="3200" dirty="0" err="1">
                <a:effectLst/>
              </a:rPr>
              <a:t>dalam</a:t>
            </a:r>
            <a:r>
              <a:rPr lang="en-MY" sz="3200" dirty="0">
                <a:effectLst/>
              </a:rPr>
              <a:t> </a:t>
            </a:r>
            <a:r>
              <a:rPr lang="en-MY" sz="3200" dirty="0" err="1">
                <a:effectLst/>
              </a:rPr>
              <a:t>teks</a:t>
            </a:r>
            <a:r>
              <a:rPr lang="en-MY" sz="3200" dirty="0">
                <a:effectLst/>
              </a:rPr>
              <a:t> (line spacing) :  1.5 </a:t>
            </a:r>
            <a:r>
              <a:rPr lang="en-MY" sz="3200" dirty="0" err="1">
                <a:effectLst/>
              </a:rPr>
              <a:t>langkau</a:t>
            </a:r>
            <a:r>
              <a:rPr lang="en-MY" sz="3200" dirty="0">
                <a:effectLst/>
              </a:rPr>
              <a:t> (1.5 spacing). </a:t>
            </a:r>
          </a:p>
          <a:p>
            <a:pPr marL="0" indent="0">
              <a:buNone/>
            </a:pPr>
            <a:r>
              <a:rPr lang="en-MY" sz="3200" dirty="0">
                <a:effectLst/>
              </a:rPr>
              <a:t>(b) </a:t>
            </a:r>
            <a:r>
              <a:rPr lang="en-MY" sz="3200" dirty="0" err="1">
                <a:effectLst/>
              </a:rPr>
              <a:t>jarak</a:t>
            </a:r>
            <a:r>
              <a:rPr lang="en-MY" sz="3200" dirty="0">
                <a:effectLst/>
              </a:rPr>
              <a:t> di </a:t>
            </a:r>
            <a:r>
              <a:rPr lang="en-MY" sz="3200" dirty="0" err="1">
                <a:effectLst/>
              </a:rPr>
              <a:t>antara</a:t>
            </a:r>
            <a:r>
              <a:rPr lang="en-MY" sz="3200" dirty="0">
                <a:effectLst/>
              </a:rPr>
              <a:t> </a:t>
            </a:r>
            <a:r>
              <a:rPr lang="en-MY" sz="3200" dirty="0" err="1">
                <a:effectLst/>
              </a:rPr>
              <a:t>nombor</a:t>
            </a:r>
            <a:r>
              <a:rPr lang="en-MY" sz="3200" dirty="0">
                <a:effectLst/>
              </a:rPr>
              <a:t> </a:t>
            </a:r>
            <a:r>
              <a:rPr lang="en-MY" sz="3200" dirty="0" err="1">
                <a:effectLst/>
              </a:rPr>
              <a:t>bab</a:t>
            </a:r>
            <a:r>
              <a:rPr lang="en-MY" sz="3200" dirty="0">
                <a:effectLst/>
              </a:rPr>
              <a:t> </a:t>
            </a:r>
            <a:r>
              <a:rPr lang="en-MY" sz="3200" dirty="0" err="1">
                <a:effectLst/>
              </a:rPr>
              <a:t>dengan</a:t>
            </a:r>
            <a:r>
              <a:rPr lang="en-MY" sz="3200" dirty="0">
                <a:effectLst/>
              </a:rPr>
              <a:t> </a:t>
            </a:r>
            <a:r>
              <a:rPr lang="en-MY" sz="3200" dirty="0" err="1">
                <a:effectLst/>
              </a:rPr>
              <a:t>tajuk</a:t>
            </a:r>
            <a:r>
              <a:rPr lang="en-MY" sz="3200" dirty="0">
                <a:effectLst/>
              </a:rPr>
              <a:t> </a:t>
            </a:r>
            <a:r>
              <a:rPr lang="en-MY" sz="3200" dirty="0" err="1">
                <a:effectLst/>
              </a:rPr>
              <a:t>bab</a:t>
            </a:r>
            <a:r>
              <a:rPr lang="en-MY" sz="3200" dirty="0">
                <a:effectLst/>
              </a:rPr>
              <a:t> </a:t>
            </a:r>
            <a:r>
              <a:rPr lang="en-MY" sz="3200" dirty="0" err="1">
                <a:effectLst/>
              </a:rPr>
              <a:t>adalah</a:t>
            </a:r>
            <a:r>
              <a:rPr lang="en-MY" sz="3200" dirty="0">
                <a:effectLst/>
              </a:rPr>
              <a:t> 1.5 </a:t>
            </a:r>
            <a:r>
              <a:rPr lang="en-MY" sz="3200" dirty="0" err="1">
                <a:effectLst/>
              </a:rPr>
              <a:t>langkau</a:t>
            </a:r>
            <a:r>
              <a:rPr lang="en-MY" sz="3200" dirty="0">
                <a:effectLst/>
              </a:rPr>
              <a:t> (1.5 spacing). </a:t>
            </a:r>
          </a:p>
          <a:p>
            <a:pPr marL="0" indent="0">
              <a:buNone/>
            </a:pPr>
            <a:r>
              <a:rPr lang="en-MY" sz="3200" dirty="0">
                <a:effectLst/>
              </a:rPr>
              <a:t>(c) </a:t>
            </a:r>
            <a:r>
              <a:rPr lang="en-MY" sz="3200" dirty="0" err="1">
                <a:effectLst/>
              </a:rPr>
              <a:t>jarak</a:t>
            </a:r>
            <a:r>
              <a:rPr lang="en-MY" sz="3200" dirty="0">
                <a:effectLst/>
              </a:rPr>
              <a:t> di </a:t>
            </a:r>
            <a:r>
              <a:rPr lang="en-MY" sz="3200" dirty="0" err="1">
                <a:effectLst/>
              </a:rPr>
              <a:t>antara</a:t>
            </a:r>
            <a:r>
              <a:rPr lang="en-MY" sz="3200" dirty="0">
                <a:effectLst/>
              </a:rPr>
              <a:t> </a:t>
            </a:r>
            <a:r>
              <a:rPr lang="en-MY" sz="3200" dirty="0" err="1">
                <a:effectLst/>
              </a:rPr>
              <a:t>tajuk</a:t>
            </a:r>
            <a:r>
              <a:rPr lang="en-MY" sz="3200" dirty="0">
                <a:effectLst/>
              </a:rPr>
              <a:t> </a:t>
            </a:r>
            <a:r>
              <a:rPr lang="en-MY" sz="3200" dirty="0" err="1">
                <a:effectLst/>
              </a:rPr>
              <a:t>bab</a:t>
            </a:r>
            <a:r>
              <a:rPr lang="en-MY" sz="3200" dirty="0">
                <a:effectLst/>
              </a:rPr>
              <a:t> </a:t>
            </a:r>
            <a:r>
              <a:rPr lang="en-MY" sz="3200" dirty="0" err="1">
                <a:effectLst/>
              </a:rPr>
              <a:t>dengan</a:t>
            </a:r>
            <a:r>
              <a:rPr lang="en-MY" sz="3200" dirty="0">
                <a:effectLst/>
              </a:rPr>
              <a:t> </a:t>
            </a:r>
            <a:r>
              <a:rPr lang="en-MY" sz="3200" dirty="0" err="1">
                <a:effectLst/>
              </a:rPr>
              <a:t>baris</a:t>
            </a:r>
            <a:r>
              <a:rPr lang="en-MY" sz="3200" dirty="0">
                <a:effectLst/>
              </a:rPr>
              <a:t> </a:t>
            </a:r>
            <a:r>
              <a:rPr lang="en-MY" sz="3200" dirty="0" err="1">
                <a:effectLst/>
              </a:rPr>
              <a:t>pertama</a:t>
            </a:r>
            <a:r>
              <a:rPr lang="en-MY" sz="3200" dirty="0">
                <a:effectLst/>
              </a:rPr>
              <a:t> </a:t>
            </a:r>
            <a:r>
              <a:rPr lang="en-MY" sz="3200" dirty="0" err="1">
                <a:effectLst/>
              </a:rPr>
              <a:t>teks</a:t>
            </a:r>
            <a:r>
              <a:rPr lang="en-MY" sz="3200" dirty="0">
                <a:effectLst/>
              </a:rPr>
              <a:t>/</a:t>
            </a:r>
            <a:r>
              <a:rPr lang="en-MY" sz="3200" dirty="0" err="1">
                <a:effectLst/>
              </a:rPr>
              <a:t>subtajuk</a:t>
            </a:r>
            <a:r>
              <a:rPr lang="en-MY" sz="3200" dirty="0">
                <a:effectLst/>
              </a:rPr>
              <a:t> </a:t>
            </a:r>
            <a:r>
              <a:rPr lang="en-MY" sz="3200" dirty="0" err="1">
                <a:effectLst/>
              </a:rPr>
              <a:t>adalah</a:t>
            </a:r>
            <a:r>
              <a:rPr lang="en-MY" sz="3200" dirty="0">
                <a:effectLst/>
              </a:rPr>
              <a:t> </a:t>
            </a:r>
            <a:r>
              <a:rPr lang="en-MY" sz="3200" dirty="0" err="1">
                <a:effectLst/>
              </a:rPr>
              <a:t>dua</a:t>
            </a:r>
            <a:r>
              <a:rPr lang="en-MY" sz="3200" dirty="0">
                <a:effectLst/>
              </a:rPr>
              <a:t> </a:t>
            </a:r>
            <a:r>
              <a:rPr lang="en-MY" sz="3200" dirty="0" err="1">
                <a:effectLst/>
              </a:rPr>
              <a:t>langkau</a:t>
            </a:r>
            <a:r>
              <a:rPr lang="en-MY" sz="3200" dirty="0">
                <a:effectLst/>
              </a:rPr>
              <a:t> (2 x 1.5 spacing). </a:t>
            </a:r>
          </a:p>
          <a:p>
            <a:pPr marL="0" indent="0">
              <a:buNone/>
            </a:pPr>
            <a:r>
              <a:rPr lang="en-MY" sz="3200" dirty="0">
                <a:effectLst/>
              </a:rPr>
              <a:t>(d) </a:t>
            </a:r>
            <a:r>
              <a:rPr lang="en-MY" sz="3200" dirty="0" err="1">
                <a:effectLst/>
              </a:rPr>
              <a:t>jarak</a:t>
            </a:r>
            <a:r>
              <a:rPr lang="en-MY" sz="3200" dirty="0">
                <a:effectLst/>
              </a:rPr>
              <a:t> </a:t>
            </a:r>
            <a:r>
              <a:rPr lang="en-MY" sz="3200" dirty="0" err="1">
                <a:effectLst/>
              </a:rPr>
              <a:t>antara</a:t>
            </a:r>
            <a:r>
              <a:rPr lang="en-MY" sz="3200" dirty="0">
                <a:effectLst/>
              </a:rPr>
              <a:t> </a:t>
            </a:r>
            <a:r>
              <a:rPr lang="en-MY" sz="3200" dirty="0" err="1">
                <a:effectLst/>
              </a:rPr>
              <a:t>subtajuk</a:t>
            </a:r>
            <a:r>
              <a:rPr lang="en-MY" sz="3200" dirty="0">
                <a:effectLst/>
              </a:rPr>
              <a:t> </a:t>
            </a:r>
            <a:r>
              <a:rPr lang="en-MY" sz="3200" dirty="0" err="1">
                <a:effectLst/>
              </a:rPr>
              <a:t>dengan</a:t>
            </a:r>
            <a:r>
              <a:rPr lang="en-MY" sz="3200" dirty="0">
                <a:effectLst/>
              </a:rPr>
              <a:t> </a:t>
            </a:r>
            <a:r>
              <a:rPr lang="en-MY" sz="3200" dirty="0" err="1">
                <a:effectLst/>
              </a:rPr>
              <a:t>baris</a:t>
            </a:r>
            <a:r>
              <a:rPr lang="en-MY" sz="3200" dirty="0">
                <a:effectLst/>
              </a:rPr>
              <a:t> </a:t>
            </a:r>
            <a:r>
              <a:rPr lang="en-MY" sz="3200" dirty="0" err="1">
                <a:effectLst/>
              </a:rPr>
              <a:t>pertama</a:t>
            </a:r>
            <a:r>
              <a:rPr lang="en-MY" sz="3200" dirty="0">
                <a:effectLst/>
              </a:rPr>
              <a:t> </a:t>
            </a:r>
            <a:r>
              <a:rPr lang="en-MY" sz="3200" dirty="0" err="1">
                <a:effectLst/>
              </a:rPr>
              <a:t>teks</a:t>
            </a:r>
            <a:r>
              <a:rPr lang="en-MY" sz="3200" dirty="0">
                <a:effectLst/>
              </a:rPr>
              <a:t> </a:t>
            </a:r>
            <a:r>
              <a:rPr lang="en-MY" sz="3200" dirty="0" err="1">
                <a:effectLst/>
              </a:rPr>
              <a:t>selepasnya</a:t>
            </a:r>
            <a:r>
              <a:rPr lang="en-MY" sz="3200" dirty="0">
                <a:effectLst/>
              </a:rPr>
              <a:t> </a:t>
            </a:r>
            <a:r>
              <a:rPr lang="en-MY" sz="3200" dirty="0" err="1">
                <a:effectLst/>
              </a:rPr>
              <a:t>ialah</a:t>
            </a:r>
            <a:r>
              <a:rPr lang="en-MY" sz="3200" dirty="0">
                <a:effectLst/>
              </a:rPr>
              <a:t> 1.5 </a:t>
            </a:r>
            <a:r>
              <a:rPr lang="en-MY" sz="3200" dirty="0" err="1">
                <a:effectLst/>
              </a:rPr>
              <a:t>langkau</a:t>
            </a:r>
            <a:r>
              <a:rPr lang="en-MY" sz="3200" dirty="0">
                <a:effectLst/>
              </a:rPr>
              <a:t> (1.5 spacing). </a:t>
            </a:r>
          </a:p>
          <a:p>
            <a:pPr marL="0" indent="0">
              <a:buNone/>
            </a:pPr>
            <a:r>
              <a:rPr lang="en-MY" sz="3200" dirty="0">
                <a:effectLst/>
              </a:rPr>
              <a:t>(e) </a:t>
            </a:r>
            <a:r>
              <a:rPr lang="en-MY" sz="3200" dirty="0" err="1">
                <a:effectLst/>
              </a:rPr>
              <a:t>jarak</a:t>
            </a:r>
            <a:r>
              <a:rPr lang="en-MY" sz="3200" dirty="0">
                <a:effectLst/>
              </a:rPr>
              <a:t> di </a:t>
            </a:r>
            <a:r>
              <a:rPr lang="en-MY" sz="3200" dirty="0" err="1">
                <a:effectLst/>
              </a:rPr>
              <a:t>antara</a:t>
            </a:r>
            <a:r>
              <a:rPr lang="en-MY" sz="3200" dirty="0">
                <a:effectLst/>
              </a:rPr>
              <a:t> </a:t>
            </a:r>
            <a:r>
              <a:rPr lang="en-MY" sz="3200" dirty="0" err="1">
                <a:effectLst/>
              </a:rPr>
              <a:t>perenggan</a:t>
            </a:r>
            <a:r>
              <a:rPr lang="en-MY" sz="3200" dirty="0">
                <a:effectLst/>
              </a:rPr>
              <a:t> </a:t>
            </a:r>
            <a:r>
              <a:rPr lang="en-MY" sz="3200" dirty="0" err="1">
                <a:effectLst/>
              </a:rPr>
              <a:t>adalah</a:t>
            </a:r>
            <a:r>
              <a:rPr lang="en-MY" sz="3200" dirty="0">
                <a:effectLst/>
              </a:rPr>
              <a:t> 1.5 </a:t>
            </a:r>
            <a:r>
              <a:rPr lang="en-MY" sz="3200" dirty="0" err="1">
                <a:effectLst/>
              </a:rPr>
              <a:t>langkau</a:t>
            </a:r>
            <a:r>
              <a:rPr lang="en-MY" sz="3200" dirty="0">
                <a:effectLst/>
              </a:rPr>
              <a:t> (1.5 spacing). </a:t>
            </a:r>
          </a:p>
        </p:txBody>
      </p:sp>
    </p:spTree>
    <p:extLst>
      <p:ext uri="{BB962C8B-B14F-4D97-AF65-F5344CB8AC3E}">
        <p14:creationId xmlns:p14="http://schemas.microsoft.com/office/powerpoint/2010/main" val="927479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4565-B511-4B5F-94E4-DF257474FFAF}"/>
              </a:ext>
            </a:extLst>
          </p:cNvPr>
          <p:cNvSpPr>
            <a:spLocks noGrp="1"/>
          </p:cNvSpPr>
          <p:nvPr>
            <p:ph type="title"/>
          </p:nvPr>
        </p:nvSpPr>
        <p:spPr>
          <a:xfrm>
            <a:off x="1370693" y="133350"/>
            <a:ext cx="9587042" cy="1504950"/>
          </a:xfrm>
        </p:spPr>
        <p:txBody>
          <a:bodyPr/>
          <a:lstStyle/>
          <a:p>
            <a:r>
              <a:rPr lang="en-MY" dirty="0">
                <a:solidFill>
                  <a:srgbClr val="FFFF00"/>
                </a:solidFill>
              </a:rPr>
              <a:t>7. </a:t>
            </a:r>
            <a:r>
              <a:rPr lang="en-MY" dirty="0" err="1">
                <a:solidFill>
                  <a:srgbClr val="FFFF00"/>
                </a:solidFill>
              </a:rPr>
              <a:t>Penulisan</a:t>
            </a:r>
            <a:endParaRPr lang="en-MY" dirty="0">
              <a:solidFill>
                <a:srgbClr val="FFFF00"/>
              </a:solidFill>
            </a:endParaRPr>
          </a:p>
        </p:txBody>
      </p:sp>
      <p:sp>
        <p:nvSpPr>
          <p:cNvPr id="3" name="Content Placeholder 2">
            <a:extLst>
              <a:ext uri="{FF2B5EF4-FFF2-40B4-BE49-F238E27FC236}">
                <a16:creationId xmlns:a16="http://schemas.microsoft.com/office/drawing/2014/main" id="{2D0EB9B2-24EF-4470-99F8-C337E63259FC}"/>
              </a:ext>
            </a:extLst>
          </p:cNvPr>
          <p:cNvSpPr>
            <a:spLocks noGrp="1"/>
          </p:cNvSpPr>
          <p:nvPr>
            <p:ph idx="1"/>
          </p:nvPr>
        </p:nvSpPr>
        <p:spPr>
          <a:xfrm>
            <a:off x="1370693" y="1638300"/>
            <a:ext cx="14783707" cy="8458199"/>
          </a:xfrm>
        </p:spPr>
        <p:txBody>
          <a:bodyPr>
            <a:normAutofit/>
          </a:bodyPr>
          <a:lstStyle/>
          <a:p>
            <a:pPr marL="0" indent="0">
              <a:buNone/>
            </a:pPr>
            <a:r>
              <a:rPr lang="en-MY" sz="3600" dirty="0">
                <a:effectLst/>
              </a:rPr>
              <a:t>(f) </a:t>
            </a:r>
            <a:r>
              <a:rPr lang="en-MY" sz="3600" dirty="0" err="1">
                <a:effectLst/>
              </a:rPr>
              <a:t>mulakan</a:t>
            </a:r>
            <a:r>
              <a:rPr lang="en-MY" sz="3600" dirty="0">
                <a:effectLst/>
              </a:rPr>
              <a:t> </a:t>
            </a:r>
            <a:r>
              <a:rPr lang="en-MY" sz="3600" dirty="0" err="1">
                <a:effectLst/>
              </a:rPr>
              <a:t>subtajuk</a:t>
            </a:r>
            <a:r>
              <a:rPr lang="en-MY" sz="3600" dirty="0">
                <a:effectLst/>
              </a:rPr>
              <a:t> </a:t>
            </a:r>
            <a:r>
              <a:rPr lang="en-MY" sz="3600" dirty="0" err="1">
                <a:effectLst/>
              </a:rPr>
              <a:t>berserta</a:t>
            </a:r>
            <a:r>
              <a:rPr lang="en-MY" sz="3600" dirty="0">
                <a:effectLst/>
              </a:rPr>
              <a:t> </a:t>
            </a:r>
            <a:r>
              <a:rPr lang="en-MY" sz="3600" dirty="0" err="1">
                <a:effectLst/>
              </a:rPr>
              <a:t>nombornya</a:t>
            </a:r>
            <a:r>
              <a:rPr lang="en-MY" sz="3600" dirty="0">
                <a:effectLst/>
              </a:rPr>
              <a:t> </a:t>
            </a:r>
            <a:r>
              <a:rPr lang="en-MY" sz="3600" dirty="0" err="1">
                <a:effectLst/>
              </a:rPr>
              <a:t>dari</a:t>
            </a:r>
            <a:r>
              <a:rPr lang="en-MY" sz="3600" dirty="0">
                <a:effectLst/>
              </a:rPr>
              <a:t> </a:t>
            </a:r>
            <a:r>
              <a:rPr lang="en-MY" sz="3600" dirty="0" err="1">
                <a:effectLst/>
              </a:rPr>
              <a:t>jidar</a:t>
            </a:r>
            <a:r>
              <a:rPr lang="en-MY" sz="3600" dirty="0">
                <a:effectLst/>
              </a:rPr>
              <a:t> </a:t>
            </a:r>
            <a:r>
              <a:rPr lang="en-MY" sz="3600" dirty="0" err="1">
                <a:effectLst/>
              </a:rPr>
              <a:t>kiri</a:t>
            </a:r>
            <a:r>
              <a:rPr lang="en-MY" sz="3600" dirty="0">
                <a:effectLst/>
              </a:rPr>
              <a:t>. </a:t>
            </a:r>
          </a:p>
          <a:p>
            <a:pPr marL="0" indent="0">
              <a:buNone/>
            </a:pPr>
            <a:r>
              <a:rPr lang="en-MY" sz="3600" dirty="0">
                <a:effectLst/>
              </a:rPr>
              <a:t>(g) </a:t>
            </a:r>
            <a:r>
              <a:rPr lang="en-MY" sz="3600" dirty="0" err="1">
                <a:effectLst/>
              </a:rPr>
              <a:t>mulakan</a:t>
            </a:r>
            <a:r>
              <a:rPr lang="en-MY" sz="3600" dirty="0">
                <a:effectLst/>
              </a:rPr>
              <a:t> </a:t>
            </a:r>
            <a:r>
              <a:rPr lang="en-MY" sz="3600" dirty="0" err="1">
                <a:effectLst/>
              </a:rPr>
              <a:t>baris</a:t>
            </a:r>
            <a:r>
              <a:rPr lang="en-MY" sz="3600" dirty="0">
                <a:effectLst/>
              </a:rPr>
              <a:t> </a:t>
            </a:r>
            <a:r>
              <a:rPr lang="en-MY" sz="3600" dirty="0" err="1">
                <a:effectLst/>
              </a:rPr>
              <a:t>pertama</a:t>
            </a:r>
            <a:r>
              <a:rPr lang="en-MY" sz="3600" dirty="0">
                <a:effectLst/>
              </a:rPr>
              <a:t> (first line) </a:t>
            </a:r>
            <a:r>
              <a:rPr lang="en-MY" sz="3600" dirty="0" err="1">
                <a:effectLst/>
              </a:rPr>
              <a:t>perenggan</a:t>
            </a:r>
            <a:r>
              <a:rPr lang="en-MY" sz="3600" dirty="0">
                <a:effectLst/>
              </a:rPr>
              <a:t> </a:t>
            </a:r>
            <a:r>
              <a:rPr lang="en-MY" sz="3600" dirty="0" err="1">
                <a:effectLst/>
              </a:rPr>
              <a:t>ke</a:t>
            </a:r>
            <a:r>
              <a:rPr lang="en-MY" sz="3600" dirty="0">
                <a:effectLst/>
              </a:rPr>
              <a:t> </a:t>
            </a:r>
            <a:r>
              <a:rPr lang="en-MY" sz="3600" dirty="0" err="1">
                <a:effectLst/>
              </a:rPr>
              <a:t>dua</a:t>
            </a:r>
            <a:r>
              <a:rPr lang="en-MY" sz="3600" dirty="0">
                <a:effectLst/>
              </a:rPr>
              <a:t> </a:t>
            </a:r>
            <a:r>
              <a:rPr lang="en-MY" sz="3600" dirty="0" err="1">
                <a:effectLst/>
              </a:rPr>
              <a:t>dengan</a:t>
            </a:r>
            <a:r>
              <a:rPr lang="en-MY" sz="3600" dirty="0">
                <a:effectLst/>
              </a:rPr>
              <a:t> </a:t>
            </a:r>
            <a:r>
              <a:rPr lang="en-MY" sz="3600" dirty="0" err="1">
                <a:effectLst/>
              </a:rPr>
              <a:t>ensotan</a:t>
            </a:r>
            <a:r>
              <a:rPr lang="en-MY" sz="3600" dirty="0">
                <a:effectLst/>
              </a:rPr>
              <a:t> (indent) 0.5”. </a:t>
            </a:r>
          </a:p>
          <a:p>
            <a:pPr marL="0" indent="0">
              <a:buNone/>
            </a:pPr>
            <a:r>
              <a:rPr lang="en-MY" sz="3600" dirty="0">
                <a:effectLst/>
              </a:rPr>
              <a:t>(h) </a:t>
            </a:r>
            <a:r>
              <a:rPr lang="en-MY" sz="3600" dirty="0" err="1">
                <a:effectLst/>
              </a:rPr>
              <a:t>gunakan</a:t>
            </a:r>
            <a:r>
              <a:rPr lang="en-MY" sz="3600" dirty="0">
                <a:effectLst/>
              </a:rPr>
              <a:t> </a:t>
            </a:r>
            <a:r>
              <a:rPr lang="en-MY" sz="3600" dirty="0" err="1">
                <a:effectLst/>
              </a:rPr>
              <a:t>jenis</a:t>
            </a:r>
            <a:r>
              <a:rPr lang="en-MY" sz="3600" dirty="0">
                <a:effectLst/>
              </a:rPr>
              <a:t> “Italic” </a:t>
            </a:r>
            <a:r>
              <a:rPr lang="en-MY" sz="3600" dirty="0" err="1">
                <a:effectLst/>
              </a:rPr>
              <a:t>bagi</a:t>
            </a:r>
            <a:r>
              <a:rPr lang="en-MY" sz="3600" dirty="0">
                <a:effectLst/>
              </a:rPr>
              <a:t> </a:t>
            </a:r>
            <a:r>
              <a:rPr lang="en-MY" sz="3600" dirty="0" err="1">
                <a:effectLst/>
              </a:rPr>
              <a:t>semua</a:t>
            </a:r>
            <a:r>
              <a:rPr lang="en-MY" sz="3600" dirty="0">
                <a:effectLst/>
              </a:rPr>
              <a:t> </a:t>
            </a:r>
            <a:r>
              <a:rPr lang="en-MY" sz="3600" dirty="0" err="1">
                <a:effectLst/>
              </a:rPr>
              <a:t>istilah</a:t>
            </a:r>
            <a:r>
              <a:rPr lang="en-MY" sz="3600" dirty="0">
                <a:effectLst/>
              </a:rPr>
              <a:t> </a:t>
            </a:r>
            <a:r>
              <a:rPr lang="en-MY" sz="3600" dirty="0" err="1">
                <a:effectLst/>
              </a:rPr>
              <a:t>selain</a:t>
            </a:r>
            <a:r>
              <a:rPr lang="en-MY" sz="3600" dirty="0">
                <a:effectLst/>
              </a:rPr>
              <a:t> </a:t>
            </a:r>
            <a:r>
              <a:rPr lang="en-MY" sz="3600" dirty="0" err="1">
                <a:effectLst/>
              </a:rPr>
              <a:t>daripada</a:t>
            </a:r>
            <a:r>
              <a:rPr lang="en-MY" sz="3600" dirty="0">
                <a:effectLst/>
              </a:rPr>
              <a:t> </a:t>
            </a:r>
            <a:r>
              <a:rPr lang="en-MY" sz="3600" dirty="0" err="1">
                <a:effectLst/>
              </a:rPr>
              <a:t>bahasa</a:t>
            </a:r>
            <a:r>
              <a:rPr lang="en-MY" sz="3600" dirty="0">
                <a:effectLst/>
              </a:rPr>
              <a:t> </a:t>
            </a:r>
            <a:r>
              <a:rPr lang="en-MY" sz="3600" dirty="0" err="1">
                <a:effectLst/>
              </a:rPr>
              <a:t>penulisan</a:t>
            </a:r>
            <a:r>
              <a:rPr lang="en-MY" sz="3600" dirty="0">
                <a:effectLst/>
              </a:rPr>
              <a:t> </a:t>
            </a:r>
            <a:r>
              <a:rPr lang="en-MY" sz="3600" dirty="0" err="1">
                <a:effectLst/>
              </a:rPr>
              <a:t>laporan</a:t>
            </a:r>
            <a:r>
              <a:rPr lang="en-MY" sz="3600" dirty="0">
                <a:effectLst/>
              </a:rPr>
              <a:t>. </a:t>
            </a:r>
          </a:p>
          <a:p>
            <a:pPr marL="0" indent="0">
              <a:buNone/>
            </a:pPr>
            <a:r>
              <a:rPr lang="en-MY" sz="3600" dirty="0">
                <a:effectLst/>
              </a:rPr>
              <a:t>(</a:t>
            </a:r>
            <a:r>
              <a:rPr lang="en-MY" sz="3600" dirty="0" err="1">
                <a:effectLst/>
              </a:rPr>
              <a:t>i</a:t>
            </a:r>
            <a:r>
              <a:rPr lang="en-MY" sz="3600" dirty="0">
                <a:effectLst/>
              </a:rPr>
              <a:t>) </a:t>
            </a:r>
            <a:r>
              <a:rPr lang="en-MY" sz="3600" dirty="0" err="1">
                <a:effectLst/>
              </a:rPr>
              <a:t>penulisan</a:t>
            </a:r>
            <a:r>
              <a:rPr lang="en-MY" sz="3600" dirty="0">
                <a:effectLst/>
              </a:rPr>
              <a:t> </a:t>
            </a:r>
            <a:r>
              <a:rPr lang="en-MY" sz="3600" dirty="0" err="1">
                <a:effectLst/>
              </a:rPr>
              <a:t>Kertas</a:t>
            </a:r>
            <a:r>
              <a:rPr lang="en-MY" sz="3600" dirty="0">
                <a:effectLst/>
              </a:rPr>
              <a:t> </a:t>
            </a:r>
            <a:r>
              <a:rPr lang="en-MY" sz="3600" dirty="0" err="1">
                <a:effectLst/>
              </a:rPr>
              <a:t>Cadangan</a:t>
            </a:r>
            <a:r>
              <a:rPr lang="en-MY" sz="3600" dirty="0">
                <a:effectLst/>
              </a:rPr>
              <a:t> dan </a:t>
            </a:r>
            <a:r>
              <a:rPr lang="en-MY" sz="3600" dirty="0" err="1">
                <a:effectLst/>
              </a:rPr>
              <a:t>Laporan</a:t>
            </a:r>
            <a:r>
              <a:rPr lang="en-MY" sz="3600" dirty="0">
                <a:effectLst/>
              </a:rPr>
              <a:t> </a:t>
            </a:r>
            <a:r>
              <a:rPr lang="en-MY" sz="3600" dirty="0" err="1">
                <a:effectLst/>
              </a:rPr>
              <a:t>Akhir</a:t>
            </a:r>
            <a:r>
              <a:rPr lang="en-MY" sz="3600" dirty="0">
                <a:effectLst/>
              </a:rPr>
              <a:t> </a:t>
            </a:r>
            <a:r>
              <a:rPr lang="en-MY" sz="3600" dirty="0" err="1">
                <a:effectLst/>
              </a:rPr>
              <a:t>Projek</a:t>
            </a:r>
            <a:r>
              <a:rPr lang="en-MY" sz="3600" dirty="0">
                <a:effectLst/>
              </a:rPr>
              <a:t> </a:t>
            </a:r>
            <a:r>
              <a:rPr lang="en-MY" sz="3600" dirty="0" err="1">
                <a:effectLst/>
              </a:rPr>
              <a:t>ditulis</a:t>
            </a:r>
            <a:r>
              <a:rPr lang="en-MY" sz="3600" dirty="0">
                <a:effectLst/>
              </a:rPr>
              <a:t> </a:t>
            </a:r>
            <a:r>
              <a:rPr lang="en-MY" sz="3600" dirty="0" err="1">
                <a:effectLst/>
              </a:rPr>
              <a:t>dalam</a:t>
            </a:r>
            <a:r>
              <a:rPr lang="en-MY" sz="3600" dirty="0">
                <a:effectLst/>
              </a:rPr>
              <a:t> Bahasa Malaysia </a:t>
            </a:r>
            <a:r>
              <a:rPr lang="en-MY" sz="3600" dirty="0" err="1">
                <a:effectLst/>
              </a:rPr>
              <a:t>atau</a:t>
            </a:r>
            <a:r>
              <a:rPr lang="en-MY" sz="3600" dirty="0">
                <a:effectLst/>
              </a:rPr>
              <a:t> Bahasa </a:t>
            </a:r>
            <a:r>
              <a:rPr lang="en-MY" sz="3600" dirty="0" err="1">
                <a:effectLst/>
              </a:rPr>
              <a:t>Inggeris</a:t>
            </a:r>
            <a:r>
              <a:rPr lang="en-MY" sz="3600" dirty="0">
                <a:effectLst/>
              </a:rPr>
              <a:t> (</a:t>
            </a:r>
            <a:r>
              <a:rPr lang="en-MY" sz="3600" dirty="0" err="1">
                <a:effectLst/>
              </a:rPr>
              <a:t>keseluruhannya</a:t>
            </a:r>
            <a:r>
              <a:rPr lang="en-MY" sz="3600" dirty="0">
                <a:effectLst/>
              </a:rPr>
              <a:t>). </a:t>
            </a:r>
            <a:r>
              <a:rPr lang="en-MY" sz="3600" dirty="0" err="1">
                <a:effectLst/>
              </a:rPr>
              <a:t>Jika</a:t>
            </a:r>
            <a:r>
              <a:rPr lang="en-MY" sz="3600" dirty="0">
                <a:effectLst/>
              </a:rPr>
              <a:t> </a:t>
            </a:r>
            <a:r>
              <a:rPr lang="en-MY" sz="3600" dirty="0" err="1">
                <a:effectLst/>
              </a:rPr>
              <a:t>terdapat</a:t>
            </a:r>
            <a:r>
              <a:rPr lang="en-MY" sz="3600" dirty="0">
                <a:effectLst/>
              </a:rPr>
              <a:t> </a:t>
            </a:r>
            <a:r>
              <a:rPr lang="en-MY" sz="3600" dirty="0" err="1">
                <a:effectLst/>
              </a:rPr>
              <a:t>perkataan</a:t>
            </a:r>
            <a:r>
              <a:rPr lang="en-MY" sz="3600" dirty="0">
                <a:effectLst/>
              </a:rPr>
              <a:t> yang </a:t>
            </a:r>
            <a:r>
              <a:rPr lang="en-MY" sz="3600" dirty="0" err="1">
                <a:effectLst/>
              </a:rPr>
              <a:t>tidak</a:t>
            </a:r>
            <a:r>
              <a:rPr lang="en-MY" sz="3600" dirty="0">
                <a:effectLst/>
              </a:rPr>
              <a:t> </a:t>
            </a:r>
            <a:r>
              <a:rPr lang="en-MY" sz="3600" dirty="0" err="1">
                <a:effectLst/>
              </a:rPr>
              <a:t>boleh</a:t>
            </a:r>
            <a:r>
              <a:rPr lang="en-MY" sz="3600" dirty="0">
                <a:effectLst/>
              </a:rPr>
              <a:t> </a:t>
            </a:r>
            <a:r>
              <a:rPr lang="en-MY" sz="3600" dirty="0" err="1">
                <a:effectLst/>
              </a:rPr>
              <a:t>diterjemah</a:t>
            </a:r>
            <a:r>
              <a:rPr lang="en-MY" sz="3600" dirty="0">
                <a:effectLst/>
              </a:rPr>
              <a:t> di </a:t>
            </a:r>
            <a:r>
              <a:rPr lang="en-MY" sz="3600" dirty="0" err="1">
                <a:effectLst/>
              </a:rPr>
              <a:t>dalam</a:t>
            </a:r>
            <a:r>
              <a:rPr lang="en-MY" sz="3600" dirty="0">
                <a:effectLst/>
              </a:rPr>
              <a:t> Bahasa </a:t>
            </a:r>
            <a:r>
              <a:rPr lang="en-MY" sz="3600" dirty="0" err="1">
                <a:effectLst/>
              </a:rPr>
              <a:t>Inggeris</a:t>
            </a:r>
            <a:r>
              <a:rPr lang="en-MY" sz="3600" dirty="0">
                <a:effectLst/>
              </a:rPr>
              <a:t> </a:t>
            </a:r>
            <a:r>
              <a:rPr lang="en-MY" sz="3600" dirty="0" err="1">
                <a:effectLst/>
              </a:rPr>
              <a:t>maka</a:t>
            </a:r>
            <a:r>
              <a:rPr lang="en-MY" sz="3600" dirty="0">
                <a:effectLst/>
              </a:rPr>
              <a:t> </a:t>
            </a:r>
            <a:r>
              <a:rPr lang="en-MY" sz="3600" dirty="0" err="1">
                <a:effectLst/>
              </a:rPr>
              <a:t>ia</a:t>
            </a:r>
            <a:r>
              <a:rPr lang="en-MY" sz="3600" dirty="0">
                <a:effectLst/>
              </a:rPr>
              <a:t> </a:t>
            </a:r>
            <a:r>
              <a:rPr lang="en-MY" sz="3600" dirty="0" err="1">
                <a:effectLst/>
              </a:rPr>
              <a:t>boleh</a:t>
            </a:r>
            <a:r>
              <a:rPr lang="en-MY" sz="3600" dirty="0">
                <a:effectLst/>
              </a:rPr>
              <a:t> </a:t>
            </a:r>
            <a:r>
              <a:rPr lang="en-MY" sz="3600" dirty="0" err="1">
                <a:effectLst/>
              </a:rPr>
              <a:t>ditulis</a:t>
            </a:r>
            <a:r>
              <a:rPr lang="en-MY" sz="3600" dirty="0">
                <a:effectLst/>
              </a:rPr>
              <a:t> </a:t>
            </a:r>
            <a:r>
              <a:rPr lang="en-MY" sz="3600" dirty="0" err="1">
                <a:effectLst/>
              </a:rPr>
              <a:t>dalam</a:t>
            </a:r>
            <a:r>
              <a:rPr lang="en-MY" sz="3600" dirty="0">
                <a:effectLst/>
              </a:rPr>
              <a:t> </a:t>
            </a:r>
            <a:r>
              <a:rPr lang="en-MY" sz="3600" dirty="0" err="1">
                <a:effectLst/>
              </a:rPr>
              <a:t>tulisan</a:t>
            </a:r>
            <a:r>
              <a:rPr lang="en-MY" sz="3600" dirty="0">
                <a:effectLst/>
              </a:rPr>
              <a:t> </a:t>
            </a:r>
            <a:r>
              <a:rPr lang="en-MY" sz="3600" dirty="0" err="1">
                <a:effectLst/>
              </a:rPr>
              <a:t>jenis</a:t>
            </a:r>
            <a:r>
              <a:rPr lang="en-MY" sz="3600" dirty="0">
                <a:effectLst/>
              </a:rPr>
              <a:t> ‘Italic’.</a:t>
            </a:r>
          </a:p>
        </p:txBody>
      </p:sp>
    </p:spTree>
    <p:extLst>
      <p:ext uri="{BB962C8B-B14F-4D97-AF65-F5344CB8AC3E}">
        <p14:creationId xmlns:p14="http://schemas.microsoft.com/office/powerpoint/2010/main" val="2809436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AC3A-8BF7-48BC-B674-3AE478459AE4}"/>
              </a:ext>
            </a:extLst>
          </p:cNvPr>
          <p:cNvSpPr>
            <a:spLocks noGrp="1"/>
          </p:cNvSpPr>
          <p:nvPr>
            <p:ph type="title"/>
          </p:nvPr>
        </p:nvSpPr>
        <p:spPr/>
        <p:txBody>
          <a:bodyPr/>
          <a:lstStyle/>
          <a:p>
            <a:r>
              <a:rPr lang="en-US" sz="6000" dirty="0">
                <a:solidFill>
                  <a:srgbClr val="FFFF00"/>
                </a:solidFill>
              </a:rPr>
              <a:t>HAD</a:t>
            </a:r>
            <a:r>
              <a:rPr lang="en-US" dirty="0"/>
              <a:t> </a:t>
            </a:r>
            <a:r>
              <a:rPr lang="en-US" sz="6000" dirty="0">
                <a:solidFill>
                  <a:srgbClr val="FFFF00"/>
                </a:solidFill>
              </a:rPr>
              <a:t>LAPORAN</a:t>
            </a:r>
            <a:r>
              <a:rPr lang="en-US" dirty="0"/>
              <a:t> </a:t>
            </a:r>
            <a:endParaRPr lang="en-MY" dirty="0"/>
          </a:p>
        </p:txBody>
      </p:sp>
      <p:sp>
        <p:nvSpPr>
          <p:cNvPr id="3" name="Content Placeholder 2">
            <a:extLst>
              <a:ext uri="{FF2B5EF4-FFF2-40B4-BE49-F238E27FC236}">
                <a16:creationId xmlns:a16="http://schemas.microsoft.com/office/drawing/2014/main" id="{B5CE9AC7-FE72-4D5F-85E5-09367839E054}"/>
              </a:ext>
            </a:extLst>
          </p:cNvPr>
          <p:cNvSpPr>
            <a:spLocks noGrp="1"/>
          </p:cNvSpPr>
          <p:nvPr>
            <p:ph idx="1"/>
          </p:nvPr>
        </p:nvSpPr>
        <p:spPr>
          <a:xfrm>
            <a:off x="5029200" y="3638551"/>
            <a:ext cx="10059307" cy="2532804"/>
          </a:xfrm>
        </p:spPr>
        <p:txBody>
          <a:bodyPr>
            <a:normAutofit/>
          </a:bodyPr>
          <a:lstStyle/>
          <a:p>
            <a:r>
              <a:rPr lang="en-US" sz="6600" dirty="0"/>
              <a:t>30 </a:t>
            </a:r>
            <a:r>
              <a:rPr lang="en-US" sz="6600" dirty="0" err="1"/>
              <a:t>mukasurat</a:t>
            </a:r>
            <a:r>
              <a:rPr lang="en-US" sz="6600" dirty="0"/>
              <a:t> </a:t>
            </a:r>
            <a:r>
              <a:rPr lang="en-US" sz="6600" dirty="0" err="1"/>
              <a:t>sahaja</a:t>
            </a:r>
            <a:r>
              <a:rPr lang="en-US" sz="6600" dirty="0"/>
              <a:t>.</a:t>
            </a:r>
            <a:endParaRPr lang="en-MY" sz="6600" dirty="0"/>
          </a:p>
        </p:txBody>
      </p:sp>
    </p:spTree>
    <p:extLst>
      <p:ext uri="{BB962C8B-B14F-4D97-AF65-F5344CB8AC3E}">
        <p14:creationId xmlns:p14="http://schemas.microsoft.com/office/powerpoint/2010/main" val="3458436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7841-5E4E-4397-A93D-A4F55315E8D6}"/>
              </a:ext>
            </a:extLst>
          </p:cNvPr>
          <p:cNvSpPr>
            <a:spLocks noGrp="1"/>
          </p:cNvSpPr>
          <p:nvPr>
            <p:ph type="title"/>
          </p:nvPr>
        </p:nvSpPr>
        <p:spPr>
          <a:xfrm>
            <a:off x="1435829" y="419100"/>
            <a:ext cx="15530642" cy="1989482"/>
          </a:xfrm>
        </p:spPr>
        <p:txBody>
          <a:bodyPr>
            <a:normAutofit/>
          </a:bodyPr>
          <a:lstStyle/>
          <a:p>
            <a:r>
              <a:rPr lang="en-US" sz="6600" dirty="0">
                <a:solidFill>
                  <a:srgbClr val="FFFF00"/>
                </a:solidFill>
              </a:rPr>
              <a:t>PEMARKAHAN</a:t>
            </a:r>
            <a:endParaRPr lang="en-MY" sz="6600" dirty="0">
              <a:solidFill>
                <a:srgbClr val="FFFF00"/>
              </a:solidFill>
            </a:endParaRPr>
          </a:p>
        </p:txBody>
      </p:sp>
      <p:sp>
        <p:nvSpPr>
          <p:cNvPr id="7" name="Content Placeholder 6">
            <a:extLst>
              <a:ext uri="{FF2B5EF4-FFF2-40B4-BE49-F238E27FC236}">
                <a16:creationId xmlns:a16="http://schemas.microsoft.com/office/drawing/2014/main" id="{1896DE62-6E96-486C-ACBA-4208E34C5D3E}"/>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MY" dirty="0"/>
          </a:p>
        </p:txBody>
      </p:sp>
      <p:graphicFrame>
        <p:nvGraphicFramePr>
          <p:cNvPr id="5" name="Table 4">
            <a:extLst>
              <a:ext uri="{FF2B5EF4-FFF2-40B4-BE49-F238E27FC236}">
                <a16:creationId xmlns:a16="http://schemas.microsoft.com/office/drawing/2014/main" id="{B2E6EC27-4C6B-4816-9971-BA3B95A4DF48}"/>
              </a:ext>
            </a:extLst>
          </p:cNvPr>
          <p:cNvGraphicFramePr>
            <a:graphicFrameLocks noGrp="1"/>
          </p:cNvGraphicFramePr>
          <p:nvPr>
            <p:extLst>
              <p:ext uri="{D42A27DB-BD31-4B8C-83A1-F6EECF244321}">
                <p14:modId xmlns:p14="http://schemas.microsoft.com/office/powerpoint/2010/main" val="2816919247"/>
              </p:ext>
            </p:extLst>
          </p:nvPr>
        </p:nvGraphicFramePr>
        <p:xfrm>
          <a:off x="2819400" y="2552700"/>
          <a:ext cx="13411198" cy="4381500"/>
        </p:xfrm>
        <a:graphic>
          <a:graphicData uri="http://schemas.openxmlformats.org/drawingml/2006/table">
            <a:tbl>
              <a:tblPr firstRow="1" bandRow="1">
                <a:tableStyleId>{5C22544A-7EE6-4342-B048-85BDC9FD1C3A}</a:tableStyleId>
              </a:tblPr>
              <a:tblGrid>
                <a:gridCol w="1490133">
                  <a:extLst>
                    <a:ext uri="{9D8B030D-6E8A-4147-A177-3AD203B41FA5}">
                      <a16:colId xmlns:a16="http://schemas.microsoft.com/office/drawing/2014/main" val="1762606800"/>
                    </a:ext>
                  </a:extLst>
                </a:gridCol>
                <a:gridCol w="1490133">
                  <a:extLst>
                    <a:ext uri="{9D8B030D-6E8A-4147-A177-3AD203B41FA5}">
                      <a16:colId xmlns:a16="http://schemas.microsoft.com/office/drawing/2014/main" val="3807043920"/>
                    </a:ext>
                  </a:extLst>
                </a:gridCol>
                <a:gridCol w="2980267">
                  <a:extLst>
                    <a:ext uri="{9D8B030D-6E8A-4147-A177-3AD203B41FA5}">
                      <a16:colId xmlns:a16="http://schemas.microsoft.com/office/drawing/2014/main" val="777079424"/>
                    </a:ext>
                  </a:extLst>
                </a:gridCol>
                <a:gridCol w="1490133">
                  <a:extLst>
                    <a:ext uri="{9D8B030D-6E8A-4147-A177-3AD203B41FA5}">
                      <a16:colId xmlns:a16="http://schemas.microsoft.com/office/drawing/2014/main" val="325370536"/>
                    </a:ext>
                  </a:extLst>
                </a:gridCol>
                <a:gridCol w="1490133">
                  <a:extLst>
                    <a:ext uri="{9D8B030D-6E8A-4147-A177-3AD203B41FA5}">
                      <a16:colId xmlns:a16="http://schemas.microsoft.com/office/drawing/2014/main" val="784317444"/>
                    </a:ext>
                  </a:extLst>
                </a:gridCol>
                <a:gridCol w="1490133">
                  <a:extLst>
                    <a:ext uri="{9D8B030D-6E8A-4147-A177-3AD203B41FA5}">
                      <a16:colId xmlns:a16="http://schemas.microsoft.com/office/drawing/2014/main" val="442739080"/>
                    </a:ext>
                  </a:extLst>
                </a:gridCol>
                <a:gridCol w="1490133">
                  <a:extLst>
                    <a:ext uri="{9D8B030D-6E8A-4147-A177-3AD203B41FA5}">
                      <a16:colId xmlns:a16="http://schemas.microsoft.com/office/drawing/2014/main" val="3953353385"/>
                    </a:ext>
                  </a:extLst>
                </a:gridCol>
                <a:gridCol w="1490133">
                  <a:extLst>
                    <a:ext uri="{9D8B030D-6E8A-4147-A177-3AD203B41FA5}">
                      <a16:colId xmlns:a16="http://schemas.microsoft.com/office/drawing/2014/main" val="1595171567"/>
                    </a:ext>
                  </a:extLst>
                </a:gridCol>
              </a:tblGrid>
              <a:tr h="1460500">
                <a:tc gridSpan="2">
                  <a:txBody>
                    <a:bodyPr/>
                    <a:lstStyle/>
                    <a:p>
                      <a:pPr algn="ctr" fontAlgn="ctr"/>
                      <a:r>
                        <a:rPr lang="en-MY" sz="2800" b="0" i="0" u="none" strike="noStrike" dirty="0">
                          <a:solidFill>
                            <a:srgbClr val="000000"/>
                          </a:solidFill>
                          <a:effectLst/>
                          <a:latin typeface="Calibri" panose="020F0502020204030204" pitchFamily="34" charset="0"/>
                        </a:rPr>
                        <a:t>Investigation Report</a:t>
                      </a:r>
                    </a:p>
                  </a:txBody>
                  <a:tcPr marL="14288" marR="14288" marT="14288" marB="68580" anchor="ctr"/>
                </a:tc>
                <a:tc hMerge="1">
                  <a:txBody>
                    <a:bodyPr/>
                    <a:lstStyle/>
                    <a:p>
                      <a:endParaRPr lang="en-MY"/>
                    </a:p>
                  </a:txBody>
                  <a:tcPr/>
                </a:tc>
                <a:tc>
                  <a:txBody>
                    <a:bodyPr/>
                    <a:lstStyle/>
                    <a:p>
                      <a:pPr algn="ctr" fontAlgn="ctr"/>
                      <a:r>
                        <a:rPr lang="en-MY" sz="2800" b="0" i="0" u="none" strike="noStrike" dirty="0">
                          <a:solidFill>
                            <a:srgbClr val="000000"/>
                          </a:solidFill>
                          <a:effectLst/>
                          <a:latin typeface="Calibri" panose="020F0502020204030204" pitchFamily="34" charset="0"/>
                        </a:rPr>
                        <a:t>Logbook</a:t>
                      </a:r>
                    </a:p>
                  </a:txBody>
                  <a:tcPr marL="14288" marR="14288" marT="14288" marB="68580" anchor="ctr"/>
                </a:tc>
                <a:tc gridSpan="4">
                  <a:txBody>
                    <a:bodyPr/>
                    <a:lstStyle/>
                    <a:p>
                      <a:pPr algn="ctr" fontAlgn="ctr"/>
                      <a:r>
                        <a:rPr lang="en-MY" sz="2800" b="0" i="0" u="none" strike="noStrike" dirty="0">
                          <a:solidFill>
                            <a:srgbClr val="000000"/>
                          </a:solidFill>
                          <a:effectLst/>
                          <a:latin typeface="Calibri" panose="020F0502020204030204" pitchFamily="34" charset="0"/>
                        </a:rPr>
                        <a:t>Final Proposal</a:t>
                      </a:r>
                    </a:p>
                  </a:txBody>
                  <a:tcPr marL="14288" marR="14288" marT="14288" marB="68580" anchor="ctr"/>
                </a:tc>
                <a:tc hMerge="1">
                  <a:txBody>
                    <a:bodyPr/>
                    <a:lstStyle/>
                    <a:p>
                      <a:endParaRPr lang="en-MY"/>
                    </a:p>
                  </a:txBody>
                  <a:tcPr/>
                </a:tc>
                <a:tc hMerge="1">
                  <a:txBody>
                    <a:bodyPr/>
                    <a:lstStyle/>
                    <a:p>
                      <a:endParaRPr lang="en-MY"/>
                    </a:p>
                  </a:txBody>
                  <a:tcPr/>
                </a:tc>
                <a:tc hMerge="1">
                  <a:txBody>
                    <a:bodyPr/>
                    <a:lstStyle/>
                    <a:p>
                      <a:endParaRPr lang="en-MY"/>
                    </a:p>
                  </a:txBody>
                  <a:tcPr/>
                </a:tc>
                <a:tc>
                  <a:txBody>
                    <a:bodyPr/>
                    <a:lstStyle/>
                    <a:p>
                      <a:pPr algn="r" fontAlgn="ctr"/>
                      <a:r>
                        <a:rPr lang="en-MY" sz="2800" b="0" i="0" u="none" strike="noStrike" dirty="0">
                          <a:solidFill>
                            <a:srgbClr val="000000"/>
                          </a:solidFill>
                          <a:effectLst/>
                          <a:latin typeface="Calibri" panose="020F0502020204030204" pitchFamily="34" charset="0"/>
                        </a:rPr>
                        <a:t>TOTAL MARKS</a:t>
                      </a:r>
                    </a:p>
                  </a:txBody>
                  <a:tcPr marL="14288" marR="14288" marT="14288" marB="68580" vert="vert270" anchor="ctr"/>
                </a:tc>
                <a:extLst>
                  <a:ext uri="{0D108BD9-81ED-4DB2-BD59-A6C34878D82A}">
                    <a16:rowId xmlns:a16="http://schemas.microsoft.com/office/drawing/2014/main" val="241652171"/>
                  </a:ext>
                </a:extLst>
              </a:tr>
              <a:tr h="1460500">
                <a:tc>
                  <a:txBody>
                    <a:bodyPr/>
                    <a:lstStyle/>
                    <a:p>
                      <a:pPr algn="ctr" fontAlgn="ctr"/>
                      <a:r>
                        <a:rPr lang="en-MY" sz="4000" b="0" i="0" u="none" strike="noStrike" dirty="0">
                          <a:solidFill>
                            <a:srgbClr val="000000"/>
                          </a:solidFill>
                          <a:effectLst/>
                          <a:latin typeface="Calibri" panose="020F0502020204030204" pitchFamily="34" charset="0"/>
                        </a:rPr>
                        <a:t>CLO1</a:t>
                      </a:r>
                    </a:p>
                  </a:txBody>
                  <a:tcPr marL="14288" marR="14288" marT="14288" marB="68580" anchor="ctr"/>
                </a:tc>
                <a:tc>
                  <a:txBody>
                    <a:bodyPr/>
                    <a:lstStyle/>
                    <a:p>
                      <a:pPr algn="l" fontAlgn="ctr"/>
                      <a:r>
                        <a:rPr lang="en-MY" sz="4000" b="0" i="0" u="none" strike="noStrike" dirty="0">
                          <a:solidFill>
                            <a:srgbClr val="000000"/>
                          </a:solidFill>
                          <a:effectLst/>
                          <a:latin typeface="Calibri" panose="020F0502020204030204" pitchFamily="34" charset="0"/>
                        </a:rPr>
                        <a:t>CLO2</a:t>
                      </a:r>
                    </a:p>
                  </a:txBody>
                  <a:tcPr marL="14288" marR="14288" marT="14288" marB="68580" anchor="ctr"/>
                </a:tc>
                <a:tc>
                  <a:txBody>
                    <a:bodyPr/>
                    <a:lstStyle/>
                    <a:p>
                      <a:pPr algn="ctr" fontAlgn="ctr"/>
                      <a:r>
                        <a:rPr lang="en-MY" sz="4000" b="0" i="0" u="none" strike="noStrike" dirty="0">
                          <a:solidFill>
                            <a:srgbClr val="000000"/>
                          </a:solidFill>
                          <a:effectLst/>
                          <a:latin typeface="Calibri" panose="020F0502020204030204" pitchFamily="34" charset="0"/>
                        </a:rPr>
                        <a:t>CLO3</a:t>
                      </a:r>
                    </a:p>
                  </a:txBody>
                  <a:tcPr marL="14288" marR="14288" marT="14288" marB="68580" anchor="ctr"/>
                </a:tc>
                <a:tc>
                  <a:txBody>
                    <a:bodyPr/>
                    <a:lstStyle/>
                    <a:p>
                      <a:pPr algn="ctr" fontAlgn="ctr"/>
                      <a:r>
                        <a:rPr lang="en-MY" sz="4000" b="0" i="0" u="none" strike="noStrike" dirty="0">
                          <a:solidFill>
                            <a:srgbClr val="000000"/>
                          </a:solidFill>
                          <a:effectLst/>
                          <a:latin typeface="Calibri" panose="020F0502020204030204" pitchFamily="34" charset="0"/>
                        </a:rPr>
                        <a:t>CLO4</a:t>
                      </a:r>
                    </a:p>
                  </a:txBody>
                  <a:tcPr marL="14288" marR="14288" marT="14288" marB="68580" anchor="ctr"/>
                </a:tc>
                <a:tc>
                  <a:txBody>
                    <a:bodyPr/>
                    <a:lstStyle/>
                    <a:p>
                      <a:pPr algn="ctr" fontAlgn="ctr"/>
                      <a:r>
                        <a:rPr lang="en-MY" sz="4000" b="0" i="0" u="none" strike="noStrike" dirty="0">
                          <a:solidFill>
                            <a:srgbClr val="000000"/>
                          </a:solidFill>
                          <a:effectLst/>
                          <a:latin typeface="Calibri" panose="020F0502020204030204" pitchFamily="34" charset="0"/>
                        </a:rPr>
                        <a:t>CLO5</a:t>
                      </a:r>
                    </a:p>
                  </a:txBody>
                  <a:tcPr marL="14288" marR="14288" marT="14288" marB="68580" anchor="ctr"/>
                </a:tc>
                <a:tc>
                  <a:txBody>
                    <a:bodyPr/>
                    <a:lstStyle/>
                    <a:p>
                      <a:pPr algn="ctr" fontAlgn="ctr"/>
                      <a:r>
                        <a:rPr lang="en-MY" sz="4000" b="0" i="0" u="none" strike="noStrike" dirty="0">
                          <a:solidFill>
                            <a:srgbClr val="000000"/>
                          </a:solidFill>
                          <a:effectLst/>
                          <a:latin typeface="Calibri" panose="020F0502020204030204" pitchFamily="34" charset="0"/>
                        </a:rPr>
                        <a:t>CLO6</a:t>
                      </a:r>
                    </a:p>
                  </a:txBody>
                  <a:tcPr marL="14288" marR="14288" marT="14288" marB="68580" anchor="ctr"/>
                </a:tc>
                <a:tc>
                  <a:txBody>
                    <a:bodyPr/>
                    <a:lstStyle/>
                    <a:p>
                      <a:pPr algn="ctr" fontAlgn="ctr"/>
                      <a:r>
                        <a:rPr lang="en-MY" sz="4000" b="0" i="0" u="none" strike="noStrike" dirty="0">
                          <a:solidFill>
                            <a:srgbClr val="000000"/>
                          </a:solidFill>
                          <a:effectLst/>
                          <a:latin typeface="Calibri" panose="020F0502020204030204" pitchFamily="34" charset="0"/>
                        </a:rPr>
                        <a:t>CLO7</a:t>
                      </a:r>
                    </a:p>
                  </a:txBody>
                  <a:tcPr marL="14288" marR="14288" marT="14288" marB="68580" anchor="ctr"/>
                </a:tc>
                <a:tc>
                  <a:txBody>
                    <a:bodyPr/>
                    <a:lstStyle/>
                    <a:p>
                      <a:pPr algn="ctr" fontAlgn="ctr"/>
                      <a:endParaRPr lang="en-MY" sz="1700" b="0" i="0" u="none" strike="noStrike">
                        <a:solidFill>
                          <a:srgbClr val="000000"/>
                        </a:solidFill>
                        <a:effectLst/>
                        <a:latin typeface="Calibri" panose="020F0502020204030204" pitchFamily="34" charset="0"/>
                      </a:endParaRPr>
                    </a:p>
                  </a:txBody>
                  <a:tcPr marL="14288" marR="14288" marT="14288" marB="68580" vert="vert270" anchor="ctr"/>
                </a:tc>
                <a:extLst>
                  <a:ext uri="{0D108BD9-81ED-4DB2-BD59-A6C34878D82A}">
                    <a16:rowId xmlns:a16="http://schemas.microsoft.com/office/drawing/2014/main" val="2699723279"/>
                  </a:ext>
                </a:extLst>
              </a:tr>
              <a:tr h="1460500">
                <a:tc>
                  <a:txBody>
                    <a:bodyPr/>
                    <a:lstStyle/>
                    <a:p>
                      <a:pPr algn="r" fontAlgn="ctr"/>
                      <a:r>
                        <a:rPr lang="en-MY" sz="4000" b="0" i="0" u="none" strike="noStrike" dirty="0">
                          <a:solidFill>
                            <a:srgbClr val="000000"/>
                          </a:solidFill>
                          <a:effectLst/>
                          <a:latin typeface="Calibri" panose="020F0502020204030204" pitchFamily="34" charset="0"/>
                        </a:rPr>
                        <a:t>10%</a:t>
                      </a:r>
                    </a:p>
                  </a:txBody>
                  <a:tcPr marL="14288" marR="14288" marT="14288" marB="68580" anchor="ctr"/>
                </a:tc>
                <a:tc>
                  <a:txBody>
                    <a:bodyPr/>
                    <a:lstStyle/>
                    <a:p>
                      <a:pPr algn="ctr" fontAlgn="ctr"/>
                      <a:r>
                        <a:rPr lang="en-MY" sz="4000" b="0" i="0" u="none" strike="noStrike">
                          <a:solidFill>
                            <a:srgbClr val="000000"/>
                          </a:solidFill>
                          <a:effectLst/>
                          <a:latin typeface="Calibri" panose="020F0502020204030204" pitchFamily="34" charset="0"/>
                        </a:rPr>
                        <a:t>15%</a:t>
                      </a:r>
                    </a:p>
                  </a:txBody>
                  <a:tcPr marL="14288" marR="14288" marT="14288" marB="68580" anchor="ctr"/>
                </a:tc>
                <a:tc>
                  <a:txBody>
                    <a:bodyPr/>
                    <a:lstStyle/>
                    <a:p>
                      <a:pPr algn="ctr" fontAlgn="ctr"/>
                      <a:r>
                        <a:rPr lang="en-MY" sz="4000" b="0" i="0" u="none" strike="noStrike" dirty="0">
                          <a:solidFill>
                            <a:srgbClr val="000000"/>
                          </a:solidFill>
                          <a:effectLst/>
                          <a:latin typeface="Calibri" panose="020F0502020204030204" pitchFamily="34" charset="0"/>
                        </a:rPr>
                        <a:t>35%</a:t>
                      </a:r>
                    </a:p>
                  </a:txBody>
                  <a:tcPr marL="14288" marR="14288" marT="14288" marB="68580" anchor="ctr"/>
                </a:tc>
                <a:tc>
                  <a:txBody>
                    <a:bodyPr/>
                    <a:lstStyle/>
                    <a:p>
                      <a:pPr algn="r" fontAlgn="ctr"/>
                      <a:r>
                        <a:rPr lang="en-MY" sz="4000" b="0" i="0" u="none" strike="noStrike">
                          <a:solidFill>
                            <a:srgbClr val="000000"/>
                          </a:solidFill>
                          <a:effectLst/>
                          <a:latin typeface="Calibri" panose="020F0502020204030204" pitchFamily="34" charset="0"/>
                        </a:rPr>
                        <a:t>10%</a:t>
                      </a:r>
                    </a:p>
                  </a:txBody>
                  <a:tcPr marL="14288" marR="14288" marT="14288" marB="68580" anchor="ctr"/>
                </a:tc>
                <a:tc>
                  <a:txBody>
                    <a:bodyPr/>
                    <a:lstStyle/>
                    <a:p>
                      <a:pPr algn="r" fontAlgn="ctr"/>
                      <a:r>
                        <a:rPr lang="en-MY" sz="4000" b="0" i="0" u="none" strike="noStrike">
                          <a:solidFill>
                            <a:srgbClr val="000000"/>
                          </a:solidFill>
                          <a:effectLst/>
                          <a:latin typeface="Calibri" panose="020F0502020204030204" pitchFamily="34" charset="0"/>
                        </a:rPr>
                        <a:t>10%</a:t>
                      </a:r>
                    </a:p>
                  </a:txBody>
                  <a:tcPr marL="14288" marR="14288" marT="14288" marB="68580" anchor="ctr"/>
                </a:tc>
                <a:tc>
                  <a:txBody>
                    <a:bodyPr/>
                    <a:lstStyle/>
                    <a:p>
                      <a:pPr algn="r" fontAlgn="ctr"/>
                      <a:r>
                        <a:rPr lang="en-MY" sz="4000" b="0" i="0" u="none" strike="noStrike">
                          <a:solidFill>
                            <a:srgbClr val="000000"/>
                          </a:solidFill>
                          <a:effectLst/>
                          <a:latin typeface="Calibri" panose="020F0502020204030204" pitchFamily="34" charset="0"/>
                        </a:rPr>
                        <a:t>10%</a:t>
                      </a:r>
                    </a:p>
                  </a:txBody>
                  <a:tcPr marL="14288" marR="14288" marT="14288" marB="68580" anchor="ctr"/>
                </a:tc>
                <a:tc>
                  <a:txBody>
                    <a:bodyPr/>
                    <a:lstStyle/>
                    <a:p>
                      <a:pPr algn="ctr" fontAlgn="ctr"/>
                      <a:r>
                        <a:rPr lang="en-MY" sz="4000" b="0" i="0" u="none" strike="noStrike" dirty="0">
                          <a:solidFill>
                            <a:srgbClr val="000000"/>
                          </a:solidFill>
                          <a:effectLst/>
                          <a:latin typeface="Calibri" panose="020F0502020204030204" pitchFamily="34" charset="0"/>
                        </a:rPr>
                        <a:t>10%</a:t>
                      </a:r>
                    </a:p>
                  </a:txBody>
                  <a:tcPr marL="14288" marR="14288" marT="14288" marB="68580" anchor="ctr"/>
                </a:tc>
                <a:tc>
                  <a:txBody>
                    <a:bodyPr/>
                    <a:lstStyle/>
                    <a:p>
                      <a:pPr algn="ctr" fontAlgn="ctr"/>
                      <a:r>
                        <a:rPr lang="en-MY" sz="4000" b="0" i="0" u="none" strike="noStrike" dirty="0">
                          <a:solidFill>
                            <a:srgbClr val="000000"/>
                          </a:solidFill>
                          <a:effectLst/>
                          <a:latin typeface="Calibri" panose="020F0502020204030204" pitchFamily="34" charset="0"/>
                        </a:rPr>
                        <a:t>100%</a:t>
                      </a:r>
                    </a:p>
                  </a:txBody>
                  <a:tcPr marL="14288" marR="14288" marT="14288" marB="68580" anchor="ctr"/>
                </a:tc>
                <a:extLst>
                  <a:ext uri="{0D108BD9-81ED-4DB2-BD59-A6C34878D82A}">
                    <a16:rowId xmlns:a16="http://schemas.microsoft.com/office/drawing/2014/main" val="737775097"/>
                  </a:ext>
                </a:extLst>
              </a:tr>
            </a:tbl>
          </a:graphicData>
        </a:graphic>
      </p:graphicFrame>
    </p:spTree>
    <p:extLst>
      <p:ext uri="{BB962C8B-B14F-4D97-AF65-F5344CB8AC3E}">
        <p14:creationId xmlns:p14="http://schemas.microsoft.com/office/powerpoint/2010/main" val="2595223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FE96-9B86-4479-A526-451FCB282654}"/>
              </a:ext>
            </a:extLst>
          </p:cNvPr>
          <p:cNvSpPr>
            <a:spLocks noGrp="1"/>
          </p:cNvSpPr>
          <p:nvPr>
            <p:ph type="title"/>
          </p:nvPr>
        </p:nvSpPr>
        <p:spPr>
          <a:xfrm>
            <a:off x="1435831" y="106018"/>
            <a:ext cx="15530642" cy="1989482"/>
          </a:xfrm>
        </p:spPr>
        <p:txBody>
          <a:bodyPr>
            <a:normAutofit/>
          </a:bodyPr>
          <a:lstStyle/>
          <a:p>
            <a:r>
              <a:rPr lang="en-US" sz="6600" dirty="0">
                <a:solidFill>
                  <a:srgbClr val="FFFF00"/>
                </a:solidFill>
              </a:rPr>
              <a:t>CLO4 (10%)</a:t>
            </a:r>
            <a:endParaRPr lang="en-MY" sz="6600" dirty="0">
              <a:solidFill>
                <a:srgbClr val="FFFF00"/>
              </a:solidFill>
            </a:endParaRPr>
          </a:p>
        </p:txBody>
      </p:sp>
      <p:graphicFrame>
        <p:nvGraphicFramePr>
          <p:cNvPr id="5" name="Table 4">
            <a:extLst>
              <a:ext uri="{FF2B5EF4-FFF2-40B4-BE49-F238E27FC236}">
                <a16:creationId xmlns:a16="http://schemas.microsoft.com/office/drawing/2014/main" id="{14B715E8-AA67-49A9-83BF-EC60D65E2CAA}"/>
              </a:ext>
            </a:extLst>
          </p:cNvPr>
          <p:cNvGraphicFramePr>
            <a:graphicFrameLocks noGrp="1"/>
          </p:cNvGraphicFramePr>
          <p:nvPr>
            <p:extLst>
              <p:ext uri="{D42A27DB-BD31-4B8C-83A1-F6EECF244321}">
                <p14:modId xmlns:p14="http://schemas.microsoft.com/office/powerpoint/2010/main" val="2813293362"/>
              </p:ext>
            </p:extLst>
          </p:nvPr>
        </p:nvGraphicFramePr>
        <p:xfrm>
          <a:off x="3429000" y="1714500"/>
          <a:ext cx="12344400" cy="8096252"/>
        </p:xfrm>
        <a:graphic>
          <a:graphicData uri="http://schemas.openxmlformats.org/drawingml/2006/table">
            <a:tbl>
              <a:tblPr firstRow="1" bandRow="1">
                <a:tableStyleId>{5C22544A-7EE6-4342-B048-85BDC9FD1C3A}</a:tableStyleId>
              </a:tblPr>
              <a:tblGrid>
                <a:gridCol w="1543050">
                  <a:extLst>
                    <a:ext uri="{9D8B030D-6E8A-4147-A177-3AD203B41FA5}">
                      <a16:colId xmlns:a16="http://schemas.microsoft.com/office/drawing/2014/main" val="3535622433"/>
                    </a:ext>
                  </a:extLst>
                </a:gridCol>
                <a:gridCol w="1543050">
                  <a:extLst>
                    <a:ext uri="{9D8B030D-6E8A-4147-A177-3AD203B41FA5}">
                      <a16:colId xmlns:a16="http://schemas.microsoft.com/office/drawing/2014/main" val="3864494015"/>
                    </a:ext>
                  </a:extLst>
                </a:gridCol>
                <a:gridCol w="1543050">
                  <a:extLst>
                    <a:ext uri="{9D8B030D-6E8A-4147-A177-3AD203B41FA5}">
                      <a16:colId xmlns:a16="http://schemas.microsoft.com/office/drawing/2014/main" val="3813962101"/>
                    </a:ext>
                  </a:extLst>
                </a:gridCol>
                <a:gridCol w="1543050">
                  <a:extLst>
                    <a:ext uri="{9D8B030D-6E8A-4147-A177-3AD203B41FA5}">
                      <a16:colId xmlns:a16="http://schemas.microsoft.com/office/drawing/2014/main" val="1031742089"/>
                    </a:ext>
                  </a:extLst>
                </a:gridCol>
                <a:gridCol w="1543050">
                  <a:extLst>
                    <a:ext uri="{9D8B030D-6E8A-4147-A177-3AD203B41FA5}">
                      <a16:colId xmlns:a16="http://schemas.microsoft.com/office/drawing/2014/main" val="3964247349"/>
                    </a:ext>
                  </a:extLst>
                </a:gridCol>
                <a:gridCol w="1543050">
                  <a:extLst>
                    <a:ext uri="{9D8B030D-6E8A-4147-A177-3AD203B41FA5}">
                      <a16:colId xmlns:a16="http://schemas.microsoft.com/office/drawing/2014/main" val="3852669111"/>
                    </a:ext>
                  </a:extLst>
                </a:gridCol>
                <a:gridCol w="1543050">
                  <a:extLst>
                    <a:ext uri="{9D8B030D-6E8A-4147-A177-3AD203B41FA5}">
                      <a16:colId xmlns:a16="http://schemas.microsoft.com/office/drawing/2014/main" val="3164647694"/>
                    </a:ext>
                  </a:extLst>
                </a:gridCol>
                <a:gridCol w="1543050">
                  <a:extLst>
                    <a:ext uri="{9D8B030D-6E8A-4147-A177-3AD203B41FA5}">
                      <a16:colId xmlns:a16="http://schemas.microsoft.com/office/drawing/2014/main" val="676794471"/>
                    </a:ext>
                  </a:extLst>
                </a:gridCol>
              </a:tblGrid>
              <a:tr h="583730">
                <a:tc>
                  <a:txBody>
                    <a:bodyPr/>
                    <a:lstStyle/>
                    <a:p>
                      <a:endParaRPr lang="en-MY" sz="2700" dirty="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extLst>
                  <a:ext uri="{0D108BD9-81ED-4DB2-BD59-A6C34878D82A}">
                    <a16:rowId xmlns:a16="http://schemas.microsoft.com/office/drawing/2014/main" val="17591590"/>
                  </a:ext>
                </a:extLst>
              </a:tr>
              <a:tr h="2325923">
                <a:tc>
                  <a:txBody>
                    <a:bodyPr/>
                    <a:lstStyle/>
                    <a:p>
                      <a:pPr algn="ctr" fontAlgn="ctr"/>
                      <a:endParaRPr lang="en-MY" sz="1400" b="1" i="0" u="none" strike="noStrike" dirty="0">
                        <a:solidFill>
                          <a:srgbClr val="000000"/>
                        </a:solidFill>
                        <a:effectLst/>
                        <a:latin typeface="Arial" panose="020B0604020202020204" pitchFamily="34" charset="0"/>
                      </a:endParaRPr>
                    </a:p>
                  </a:txBody>
                  <a:tcPr marL="14288" marR="14288" marT="14288" marB="68580" anchor="ctr"/>
                </a:tc>
                <a:tc>
                  <a:txBody>
                    <a:bodyPr/>
                    <a:lstStyle/>
                    <a:p>
                      <a:pPr algn="ctr" fontAlgn="ctr"/>
                      <a:r>
                        <a:rPr lang="en-MY" sz="1400" b="0" i="0" u="none" strike="noStrike">
                          <a:solidFill>
                            <a:srgbClr val="000000"/>
                          </a:solidFill>
                          <a:effectLst/>
                          <a:latin typeface="Arial" panose="020B0604020202020204" pitchFamily="34" charset="0"/>
                        </a:rPr>
                        <a:t>Time Management</a:t>
                      </a:r>
                    </a:p>
                  </a:txBody>
                  <a:tcPr marL="14288" marR="14288" marT="14288" marB="68580" anchor="ctr"/>
                </a:tc>
                <a:tc>
                  <a:txBody>
                    <a:bodyPr/>
                    <a:lstStyle/>
                    <a:p>
                      <a:pPr algn="l" fontAlgn="t"/>
                      <a:r>
                        <a:rPr lang="en-US" sz="1400" b="0" i="0" u="none" strike="noStrike">
                          <a:solidFill>
                            <a:srgbClr val="000000"/>
                          </a:solidFill>
                          <a:effectLst/>
                          <a:latin typeface="Arial" panose="020B0604020202020204" pitchFamily="34" charset="0"/>
                        </a:rPr>
                        <a:t>No attempt to complete work on time according to Gantt Chart/Milestone. Not able to manage time.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Rarely completes work on time according to Gantt Chart/Milestone. Not able to manage time well.</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Occasionally completes work on time according to Gantt Chart/Milestone. Tries to manage time.</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Completes work on time according to Gantt Chart/Milestone by taking advantage of the time provided and by using time management skills.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Completes tasks ahead of schedule according to Gantt Chart/Milestone by creating a plan and scheduling time to complete the work.</a:t>
                      </a:r>
                    </a:p>
                  </a:txBody>
                  <a:tcPr marL="14288" marR="14288" marT="14288" marB="68580"/>
                </a:tc>
                <a:tc>
                  <a:txBody>
                    <a:bodyPr/>
                    <a:lstStyle/>
                    <a:p>
                      <a:pPr algn="r" fontAlgn="ctr"/>
                      <a:r>
                        <a:rPr lang="en-MY" sz="14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891985362"/>
                  </a:ext>
                </a:extLst>
              </a:tr>
              <a:tr h="2102027">
                <a:tc rowSpan="3">
                  <a:txBody>
                    <a:bodyPr/>
                    <a:lstStyle/>
                    <a:p>
                      <a:pPr algn="ctr" fontAlgn="ctr"/>
                      <a:r>
                        <a:rPr lang="en-MY" sz="1400" b="1" i="0" u="none" strike="noStrike">
                          <a:solidFill>
                            <a:srgbClr val="000000"/>
                          </a:solidFill>
                          <a:effectLst/>
                          <a:latin typeface="Arial" panose="020B0604020202020204" pitchFamily="34" charset="0"/>
                        </a:rPr>
                        <a:t>Managerial</a:t>
                      </a:r>
                    </a:p>
                  </a:txBody>
                  <a:tcPr marL="14288" marR="14288" marT="14288" marB="68580" anchor="ctr"/>
                </a:tc>
                <a:tc>
                  <a:txBody>
                    <a:bodyPr/>
                    <a:lstStyle/>
                    <a:p>
                      <a:pPr algn="ctr" fontAlgn="ctr"/>
                      <a:r>
                        <a:rPr lang="en-MY" sz="1400" b="0" i="0" u="none" strike="noStrike">
                          <a:solidFill>
                            <a:srgbClr val="000000"/>
                          </a:solidFill>
                          <a:effectLst/>
                          <a:latin typeface="Arial" panose="020B0604020202020204" pitchFamily="34" charset="0"/>
                        </a:rPr>
                        <a:t>Decision making </a:t>
                      </a:r>
                    </a:p>
                  </a:txBody>
                  <a:tcPr marL="14288" marR="14288" marT="14288" marB="68580" anchor="ctr"/>
                </a:tc>
                <a:tc>
                  <a:txBody>
                    <a:bodyPr/>
                    <a:lstStyle/>
                    <a:p>
                      <a:pPr algn="l" fontAlgn="t"/>
                      <a:r>
                        <a:rPr lang="en-US" sz="1400" b="0" i="0" u="none" strike="noStrike">
                          <a:solidFill>
                            <a:srgbClr val="000000"/>
                          </a:solidFill>
                          <a:effectLst/>
                          <a:latin typeface="Arial" panose="020B0604020202020204" pitchFamily="34" charset="0"/>
                        </a:rPr>
                        <a:t>No attempt to make decision.  Do not understand the situation and relate with options that are available.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Tries to make decision by understanding the situation.  Decision made is based on limited understanding of the situation and available options.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Satisfactory attempts to make decisions and satisfactory understanding of the situation and available options.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make a good decision based on good understanding of the situation and available options.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make a very good decision based on excellent understanding of the situation and available options. </a:t>
                      </a:r>
                    </a:p>
                  </a:txBody>
                  <a:tcPr marL="14288" marR="14288" marT="14288" marB="68580"/>
                </a:tc>
                <a:tc>
                  <a:txBody>
                    <a:bodyPr/>
                    <a:lstStyle/>
                    <a:p>
                      <a:pPr algn="r" fontAlgn="ctr"/>
                      <a:r>
                        <a:rPr lang="en-MY" sz="14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3557180754"/>
                  </a:ext>
                </a:extLst>
              </a:tr>
              <a:tr h="1430338">
                <a:tc vMerge="1">
                  <a:txBody>
                    <a:bodyPr/>
                    <a:lstStyle/>
                    <a:p>
                      <a:endParaRPr lang="en-MY"/>
                    </a:p>
                  </a:txBody>
                  <a:tcPr/>
                </a:tc>
                <a:tc>
                  <a:txBody>
                    <a:bodyPr/>
                    <a:lstStyle/>
                    <a:p>
                      <a:pPr algn="ctr" fontAlgn="ctr"/>
                      <a:r>
                        <a:rPr lang="en-MY" sz="1400" b="0" i="0" u="none" strike="noStrike">
                          <a:solidFill>
                            <a:srgbClr val="000000"/>
                          </a:solidFill>
                          <a:effectLst/>
                          <a:latin typeface="Arial" panose="020B0604020202020204" pitchFamily="34" charset="0"/>
                        </a:rPr>
                        <a:t>Organization of ideas </a:t>
                      </a:r>
                    </a:p>
                  </a:txBody>
                  <a:tcPr marL="14288" marR="14288" marT="14288" marB="68580" anchor="ctr"/>
                </a:tc>
                <a:tc>
                  <a:txBody>
                    <a:bodyPr/>
                    <a:lstStyle/>
                    <a:p>
                      <a:pPr algn="l" fontAlgn="t"/>
                      <a:r>
                        <a:rPr lang="en-US" sz="1400" b="0" i="0" u="none" strike="noStrike">
                          <a:solidFill>
                            <a:srgbClr val="000000"/>
                          </a:solidFill>
                          <a:effectLst/>
                          <a:latin typeface="Arial" panose="020B0604020202020204" pitchFamily="34" charset="0"/>
                        </a:rPr>
                        <a:t>Deliver ideas unclearly, loosely and disorganized.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Deliver ideas with minimal clarity, comprehensiveness and organization.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Deliver ideas with satisfactory clarity, comprehensiveness and organization.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Deliver ideas with good clarity, comprehensiveness and organization.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Deliver ideas with excellent clarity, comprehensiveness and organization.   </a:t>
                      </a:r>
                    </a:p>
                  </a:txBody>
                  <a:tcPr marL="14288" marR="14288" marT="14288" marB="68580"/>
                </a:tc>
                <a:tc>
                  <a:txBody>
                    <a:bodyPr/>
                    <a:lstStyle/>
                    <a:p>
                      <a:pPr algn="r" fontAlgn="ctr"/>
                      <a:r>
                        <a:rPr lang="en-MY" sz="14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4189617461"/>
                  </a:ext>
                </a:extLst>
              </a:tr>
              <a:tr h="1654234">
                <a:tc vMerge="1">
                  <a:txBody>
                    <a:bodyPr/>
                    <a:lstStyle/>
                    <a:p>
                      <a:endParaRPr lang="en-MY"/>
                    </a:p>
                  </a:txBody>
                  <a:tcPr/>
                </a:tc>
                <a:tc>
                  <a:txBody>
                    <a:bodyPr/>
                    <a:lstStyle/>
                    <a:p>
                      <a:pPr algn="ctr" fontAlgn="ctr"/>
                      <a:r>
                        <a:rPr lang="en-MY" sz="1400" b="0" i="0" u="none" strike="noStrike">
                          <a:solidFill>
                            <a:srgbClr val="000000"/>
                          </a:solidFill>
                          <a:effectLst/>
                          <a:latin typeface="Arial" panose="020B0604020202020204" pitchFamily="34" charset="0"/>
                        </a:rPr>
                        <a:t>Delegation of work </a:t>
                      </a:r>
                    </a:p>
                  </a:txBody>
                  <a:tcPr marL="14288" marR="14288" marT="14288" marB="68580" anchor="ctr"/>
                </a:tc>
                <a:tc>
                  <a:txBody>
                    <a:bodyPr/>
                    <a:lstStyle/>
                    <a:p>
                      <a:pPr algn="l" fontAlgn="t"/>
                      <a:r>
                        <a:rPr lang="en-US" sz="1400" b="0" i="0" u="none" strike="noStrike">
                          <a:solidFill>
                            <a:srgbClr val="000000"/>
                          </a:solidFill>
                          <a:effectLst/>
                          <a:latin typeface="Arial" panose="020B0604020202020204" pitchFamily="34" charset="0"/>
                        </a:rPr>
                        <a:t>Work was not divided equally.  Only few members are doing the work while others are ignored.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Work was divided minimally amongst group members.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Work was divided satisfactorily amongst group members.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Work was divided well amongst group members.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Work was divided excellently amongst group members. </a:t>
                      </a:r>
                    </a:p>
                  </a:txBody>
                  <a:tcPr marL="14288" marR="14288" marT="14288" marB="68580"/>
                </a:tc>
                <a:tc>
                  <a:txBody>
                    <a:bodyPr/>
                    <a:lstStyle/>
                    <a:p>
                      <a:pPr algn="r" fontAlgn="ctr"/>
                      <a:r>
                        <a:rPr lang="en-MY" sz="1400" b="1" i="0" u="none" strike="noStrike" dirty="0">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1633487981"/>
                  </a:ext>
                </a:extLst>
              </a:tr>
            </a:tbl>
          </a:graphicData>
        </a:graphic>
      </p:graphicFrame>
    </p:spTree>
    <p:extLst>
      <p:ext uri="{BB962C8B-B14F-4D97-AF65-F5344CB8AC3E}">
        <p14:creationId xmlns:p14="http://schemas.microsoft.com/office/powerpoint/2010/main" val="3347838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0B010-851C-47B8-A76C-AFDAFE20627E}"/>
              </a:ext>
            </a:extLst>
          </p:cNvPr>
          <p:cNvSpPr>
            <a:spLocks noGrp="1"/>
          </p:cNvSpPr>
          <p:nvPr>
            <p:ph type="title"/>
          </p:nvPr>
        </p:nvSpPr>
        <p:spPr>
          <a:xfrm>
            <a:off x="1664431" y="0"/>
            <a:ext cx="15530642" cy="1989482"/>
          </a:xfrm>
        </p:spPr>
        <p:txBody>
          <a:bodyPr>
            <a:normAutofit/>
          </a:bodyPr>
          <a:lstStyle/>
          <a:p>
            <a:r>
              <a:rPr lang="en-US" sz="7200" dirty="0">
                <a:solidFill>
                  <a:srgbClr val="FFFF00"/>
                </a:solidFill>
              </a:rPr>
              <a:t>CLO4 (10%)</a:t>
            </a:r>
            <a:endParaRPr lang="en-MY" sz="7200" dirty="0">
              <a:solidFill>
                <a:srgbClr val="FFFF00"/>
              </a:solidFill>
            </a:endParaRPr>
          </a:p>
        </p:txBody>
      </p:sp>
      <p:graphicFrame>
        <p:nvGraphicFramePr>
          <p:cNvPr id="4" name="Content Placeholder 3">
            <a:extLst>
              <a:ext uri="{FF2B5EF4-FFF2-40B4-BE49-F238E27FC236}">
                <a16:creationId xmlns:a16="http://schemas.microsoft.com/office/drawing/2014/main" id="{0BD108AF-8CD9-4312-B712-59535589F6D8}"/>
              </a:ext>
            </a:extLst>
          </p:cNvPr>
          <p:cNvGraphicFramePr>
            <a:graphicFrameLocks noGrp="1"/>
          </p:cNvGraphicFramePr>
          <p:nvPr>
            <p:ph idx="1"/>
            <p:extLst>
              <p:ext uri="{D42A27DB-BD31-4B8C-83A1-F6EECF244321}">
                <p14:modId xmlns:p14="http://schemas.microsoft.com/office/powerpoint/2010/main" val="4012156134"/>
              </p:ext>
            </p:extLst>
          </p:nvPr>
        </p:nvGraphicFramePr>
        <p:xfrm>
          <a:off x="2971800" y="1562100"/>
          <a:ext cx="13258800" cy="8267699"/>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3153671783"/>
                    </a:ext>
                  </a:extLst>
                </a:gridCol>
                <a:gridCol w="1657350">
                  <a:extLst>
                    <a:ext uri="{9D8B030D-6E8A-4147-A177-3AD203B41FA5}">
                      <a16:colId xmlns:a16="http://schemas.microsoft.com/office/drawing/2014/main" val="3027804761"/>
                    </a:ext>
                  </a:extLst>
                </a:gridCol>
                <a:gridCol w="1657350">
                  <a:extLst>
                    <a:ext uri="{9D8B030D-6E8A-4147-A177-3AD203B41FA5}">
                      <a16:colId xmlns:a16="http://schemas.microsoft.com/office/drawing/2014/main" val="4210919810"/>
                    </a:ext>
                  </a:extLst>
                </a:gridCol>
                <a:gridCol w="1657350">
                  <a:extLst>
                    <a:ext uri="{9D8B030D-6E8A-4147-A177-3AD203B41FA5}">
                      <a16:colId xmlns:a16="http://schemas.microsoft.com/office/drawing/2014/main" val="3136590286"/>
                    </a:ext>
                  </a:extLst>
                </a:gridCol>
                <a:gridCol w="1657350">
                  <a:extLst>
                    <a:ext uri="{9D8B030D-6E8A-4147-A177-3AD203B41FA5}">
                      <a16:colId xmlns:a16="http://schemas.microsoft.com/office/drawing/2014/main" val="2176115270"/>
                    </a:ext>
                  </a:extLst>
                </a:gridCol>
                <a:gridCol w="1657350">
                  <a:extLst>
                    <a:ext uri="{9D8B030D-6E8A-4147-A177-3AD203B41FA5}">
                      <a16:colId xmlns:a16="http://schemas.microsoft.com/office/drawing/2014/main" val="666693238"/>
                    </a:ext>
                  </a:extLst>
                </a:gridCol>
                <a:gridCol w="1657350">
                  <a:extLst>
                    <a:ext uri="{9D8B030D-6E8A-4147-A177-3AD203B41FA5}">
                      <a16:colId xmlns:a16="http://schemas.microsoft.com/office/drawing/2014/main" val="3128233343"/>
                    </a:ext>
                  </a:extLst>
                </a:gridCol>
                <a:gridCol w="1657350">
                  <a:extLst>
                    <a:ext uri="{9D8B030D-6E8A-4147-A177-3AD203B41FA5}">
                      <a16:colId xmlns:a16="http://schemas.microsoft.com/office/drawing/2014/main" val="1845561643"/>
                    </a:ext>
                  </a:extLst>
                </a:gridCol>
              </a:tblGrid>
              <a:tr h="1888039">
                <a:tc>
                  <a:txBody>
                    <a:bodyPr/>
                    <a:lstStyle/>
                    <a:p>
                      <a:pPr algn="ctr" fontAlgn="ctr"/>
                      <a:r>
                        <a:rPr lang="en-MY" sz="1400" b="1" i="0" u="none" strike="noStrike" dirty="0" err="1">
                          <a:solidFill>
                            <a:srgbClr val="000000"/>
                          </a:solidFill>
                          <a:effectLst/>
                          <a:latin typeface="Arial" panose="020B0604020202020204" pitchFamily="34" charset="0"/>
                        </a:rPr>
                        <a:t>Entreprenuerial</a:t>
                      </a:r>
                      <a:r>
                        <a:rPr lang="en-MY" sz="1400" b="1" i="0" u="none" strike="noStrike" dirty="0">
                          <a:solidFill>
                            <a:srgbClr val="000000"/>
                          </a:solidFill>
                          <a:effectLst/>
                          <a:latin typeface="Arial" panose="020B0604020202020204" pitchFamily="34" charset="0"/>
                        </a:rPr>
                        <a:t> Skills</a:t>
                      </a:r>
                    </a:p>
                  </a:txBody>
                  <a:tcPr marL="14288" marR="14288" marT="14288" marB="68580" anchor="ctr"/>
                </a:tc>
                <a:tc>
                  <a:txBody>
                    <a:bodyPr/>
                    <a:lstStyle/>
                    <a:p>
                      <a:pPr algn="ctr" fontAlgn="ctr"/>
                      <a:r>
                        <a:rPr lang="en-MY" sz="1400" b="0" i="0" u="none" strike="noStrike">
                          <a:solidFill>
                            <a:srgbClr val="000000"/>
                          </a:solidFill>
                          <a:effectLst/>
                          <a:latin typeface="Arial" panose="020B0604020202020204" pitchFamily="34" charset="0"/>
                        </a:rPr>
                        <a:t>Entreprenuerial Opportunity</a:t>
                      </a:r>
                    </a:p>
                  </a:txBody>
                  <a:tcPr marL="14288" marR="14288" marT="14288" marB="68580" anchor="ctr"/>
                </a:tc>
                <a:tc>
                  <a:txBody>
                    <a:bodyPr/>
                    <a:lstStyle/>
                    <a:p>
                      <a:pPr algn="l" fontAlgn="t"/>
                      <a:r>
                        <a:rPr lang="en-US" sz="1400" b="0" i="0" u="none" strike="noStrike">
                          <a:solidFill>
                            <a:srgbClr val="000000"/>
                          </a:solidFill>
                          <a:effectLst/>
                          <a:latin typeface="Arial" panose="020B0604020202020204" pitchFamily="34" charset="0"/>
                        </a:rPr>
                        <a:t>No entreprenuerial idea for value adding / solving customer needs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Has unclear entreprenuerial idea for value adding / solving customer needs and is not relevent to customer needs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Business idea is clear but does not fulfil the realistic customer needs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Business idea is clear and fulfils the customer needs</a:t>
                      </a:r>
                    </a:p>
                  </a:txBody>
                  <a:tcPr marL="14288" marR="14288" marT="14288" marB="68580"/>
                </a:tc>
                <a:tc>
                  <a:txBody>
                    <a:bodyPr/>
                    <a:lstStyle/>
                    <a:p>
                      <a:pPr algn="l" fontAlgn="t"/>
                      <a:r>
                        <a:rPr lang="en-US" sz="1400" b="0" i="0" u="none" strike="noStrike" dirty="0">
                          <a:solidFill>
                            <a:srgbClr val="000000"/>
                          </a:solidFill>
                          <a:effectLst/>
                          <a:latin typeface="Arial" panose="020B0604020202020204" pitchFamily="34" charset="0"/>
                        </a:rPr>
                        <a:t>Able to </a:t>
                      </a:r>
                      <a:r>
                        <a:rPr lang="en-US" sz="1400" b="0" i="0" u="none" strike="noStrike" dirty="0" err="1">
                          <a:solidFill>
                            <a:srgbClr val="000000"/>
                          </a:solidFill>
                          <a:effectLst/>
                          <a:latin typeface="Arial" panose="020B0604020202020204" pitchFamily="34" charset="0"/>
                        </a:rPr>
                        <a:t>mobilise</a:t>
                      </a:r>
                      <a:r>
                        <a:rPr lang="en-US" sz="1400" b="0" i="0" u="none" strike="noStrike" dirty="0">
                          <a:solidFill>
                            <a:srgbClr val="000000"/>
                          </a:solidFill>
                          <a:effectLst/>
                          <a:latin typeface="Arial" panose="020B0604020202020204" pitchFamily="34" charset="0"/>
                        </a:rPr>
                        <a:t> the idea to become opportunity according to the business strategy and fulfils the customer needs</a:t>
                      </a:r>
                    </a:p>
                  </a:txBody>
                  <a:tcPr marL="14288" marR="14288" marT="14288" marB="68580"/>
                </a:tc>
                <a:tc>
                  <a:txBody>
                    <a:bodyPr/>
                    <a:lstStyle/>
                    <a:p>
                      <a:pPr algn="r" fontAlgn="ctr"/>
                      <a:r>
                        <a:rPr lang="en-MY" sz="14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4255425115"/>
                  </a:ext>
                </a:extLst>
              </a:tr>
              <a:tr h="1632995">
                <a:tc>
                  <a:txBody>
                    <a:bodyPr/>
                    <a:lstStyle/>
                    <a:p>
                      <a:pPr algn="l" fontAlgn="ctr"/>
                      <a:endParaRPr lang="en-MY" sz="1400" b="1" i="0" u="none" strike="noStrike">
                        <a:solidFill>
                          <a:srgbClr val="000000"/>
                        </a:solidFill>
                        <a:effectLst/>
                        <a:latin typeface="Arial" panose="020B0604020202020204" pitchFamily="34" charset="0"/>
                      </a:endParaRPr>
                    </a:p>
                  </a:txBody>
                  <a:tcPr marL="14288" marR="14288" marT="14288" marB="68580" anchor="ctr"/>
                </a:tc>
                <a:tc>
                  <a:txBody>
                    <a:bodyPr/>
                    <a:lstStyle/>
                    <a:p>
                      <a:pPr algn="ctr" fontAlgn="ctr"/>
                      <a:r>
                        <a:rPr lang="en-MY" sz="1400" b="0" i="0" u="none" strike="noStrike">
                          <a:solidFill>
                            <a:srgbClr val="000000"/>
                          </a:solidFill>
                          <a:effectLst/>
                          <a:latin typeface="Arial" panose="020B0604020202020204" pitchFamily="34" charset="0"/>
                        </a:rPr>
                        <a:t>Entreprenuerial Experience</a:t>
                      </a:r>
                    </a:p>
                  </a:txBody>
                  <a:tcPr marL="14288" marR="14288" marT="14288" marB="68580" anchor="ctr"/>
                </a:tc>
                <a:tc>
                  <a:txBody>
                    <a:bodyPr/>
                    <a:lstStyle/>
                    <a:p>
                      <a:pPr algn="l" fontAlgn="t"/>
                      <a:r>
                        <a:rPr lang="en-US" sz="1400" b="0" i="0" u="none" strike="noStrike">
                          <a:solidFill>
                            <a:srgbClr val="000000"/>
                          </a:solidFill>
                          <a:effectLst/>
                          <a:latin typeface="Arial" panose="020B0604020202020204" pitchFamily="34" charset="0"/>
                        </a:rPr>
                        <a:t>Not able to write a reflection report for an entreprenuerial activity that she/he attends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Write a sightly satisfactory  reflection report for an entreprenuerial activity that she/he attends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a satisfactory  reflection report for an entreprenuerial activity that she/he attends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a good reflection report for an entreprenuerial activity that she/he attends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an excellent reflection report for an entreprenuerial activity that she/he attends</a:t>
                      </a:r>
                    </a:p>
                  </a:txBody>
                  <a:tcPr marL="14288" marR="14288" marT="14288" marB="68580"/>
                </a:tc>
                <a:tc>
                  <a:txBody>
                    <a:bodyPr/>
                    <a:lstStyle/>
                    <a:p>
                      <a:pPr algn="r" fontAlgn="ctr"/>
                      <a:r>
                        <a:rPr lang="en-MY" sz="14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3850215191"/>
                  </a:ext>
                </a:extLst>
              </a:tr>
              <a:tr h="867860">
                <a:tc>
                  <a:txBody>
                    <a:bodyPr/>
                    <a:lstStyle/>
                    <a:p>
                      <a:pPr algn="l" fontAlgn="ctr"/>
                      <a:endParaRPr lang="en-MY" sz="1400" b="1" i="0" u="none" strike="noStrike">
                        <a:solidFill>
                          <a:srgbClr val="000000"/>
                        </a:solidFill>
                        <a:effectLst/>
                        <a:latin typeface="Arial" panose="020B0604020202020204" pitchFamily="34" charset="0"/>
                      </a:endParaRPr>
                    </a:p>
                  </a:txBody>
                  <a:tcPr marL="14288" marR="14288" marT="14288" marB="68580" anchor="ctr"/>
                </a:tc>
                <a:tc>
                  <a:txBody>
                    <a:bodyPr/>
                    <a:lstStyle/>
                    <a:p>
                      <a:pPr algn="ctr" fontAlgn="ctr"/>
                      <a:r>
                        <a:rPr lang="en-MY" sz="1400" b="0" i="0" u="none" strike="noStrike">
                          <a:solidFill>
                            <a:srgbClr val="000000"/>
                          </a:solidFill>
                          <a:effectLst/>
                          <a:latin typeface="Arial" panose="020B0604020202020204" pitchFamily="34" charset="0"/>
                        </a:rPr>
                        <a:t>Risk Tolerance</a:t>
                      </a:r>
                    </a:p>
                  </a:txBody>
                  <a:tcPr marL="14288" marR="14288" marT="14288" marB="68580" anchor="ctr"/>
                </a:tc>
                <a:tc>
                  <a:txBody>
                    <a:bodyPr/>
                    <a:lstStyle/>
                    <a:p>
                      <a:pPr algn="l" fontAlgn="t"/>
                      <a:r>
                        <a:rPr lang="en-US" sz="1400" b="0" i="0" u="none" strike="noStrike">
                          <a:solidFill>
                            <a:srgbClr val="000000"/>
                          </a:solidFill>
                          <a:effectLst/>
                          <a:latin typeface="Arial" panose="020B0604020202020204" pitchFamily="34" charset="0"/>
                        </a:rPr>
                        <a:t>Not able to identify risks</a:t>
                      </a:r>
                    </a:p>
                  </a:txBody>
                  <a:tcPr marL="14288" marR="14288" marT="14288" marB="68580"/>
                </a:tc>
                <a:tc>
                  <a:txBody>
                    <a:bodyPr/>
                    <a:lstStyle/>
                    <a:p>
                      <a:pPr algn="l" fontAlgn="t"/>
                      <a:r>
                        <a:rPr lang="en-MY" sz="1400" b="0" i="0" u="none" strike="noStrike">
                          <a:solidFill>
                            <a:srgbClr val="000000"/>
                          </a:solidFill>
                          <a:effectLst/>
                          <a:latin typeface="Arial" panose="020B0604020202020204" pitchFamily="34" charset="0"/>
                        </a:rPr>
                        <a:t>Able to identify risks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get the information to reduce risks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measure and analyse risks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suggest alternatives to reduce risks</a:t>
                      </a:r>
                    </a:p>
                  </a:txBody>
                  <a:tcPr marL="14288" marR="14288" marT="14288" marB="68580"/>
                </a:tc>
                <a:tc>
                  <a:txBody>
                    <a:bodyPr/>
                    <a:lstStyle/>
                    <a:p>
                      <a:pPr algn="r" fontAlgn="ctr"/>
                      <a:r>
                        <a:rPr lang="en-MY" sz="14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4203270654"/>
                  </a:ext>
                </a:extLst>
              </a:tr>
              <a:tr h="1888039">
                <a:tc>
                  <a:txBody>
                    <a:bodyPr/>
                    <a:lstStyle/>
                    <a:p>
                      <a:pPr algn="l" fontAlgn="ctr"/>
                      <a:endParaRPr lang="en-MY" sz="1400" b="1" i="0" u="none" strike="noStrike">
                        <a:solidFill>
                          <a:srgbClr val="000000"/>
                        </a:solidFill>
                        <a:effectLst/>
                        <a:latin typeface="Arial" panose="020B0604020202020204" pitchFamily="34" charset="0"/>
                      </a:endParaRPr>
                    </a:p>
                  </a:txBody>
                  <a:tcPr marL="14288" marR="14288" marT="14288" marB="68580" anchor="ctr"/>
                </a:tc>
                <a:tc>
                  <a:txBody>
                    <a:bodyPr/>
                    <a:lstStyle/>
                    <a:p>
                      <a:pPr algn="ctr" fontAlgn="ctr"/>
                      <a:r>
                        <a:rPr lang="en-MY" sz="1400" b="0" i="0" u="none" strike="noStrike">
                          <a:solidFill>
                            <a:srgbClr val="000000"/>
                          </a:solidFill>
                          <a:effectLst/>
                          <a:latin typeface="Arial" panose="020B0604020202020204" pitchFamily="34" charset="0"/>
                        </a:rPr>
                        <a:t>Internal Locus of Control</a:t>
                      </a:r>
                    </a:p>
                  </a:txBody>
                  <a:tcPr marL="14288" marR="14288" marT="14288" marB="68580" anchor="ctr"/>
                </a:tc>
                <a:tc>
                  <a:txBody>
                    <a:bodyPr/>
                    <a:lstStyle/>
                    <a:p>
                      <a:pPr algn="l" fontAlgn="t"/>
                      <a:r>
                        <a:rPr lang="en-US" sz="1400" b="0" i="0" u="none" strike="noStrike">
                          <a:solidFill>
                            <a:srgbClr val="000000"/>
                          </a:solidFill>
                          <a:effectLst/>
                          <a:latin typeface="Arial" panose="020B0604020202020204" pitchFamily="34" charset="0"/>
                        </a:rPr>
                        <a:t>Unable to take a stand and express entrprenuerial opinion / ideas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Dare to take a stand and express entrprenuerial opinion / ideas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convince others with the entrprenuerial opinion / ideas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take an initiative to develop something from the entrprenuerial opinion / ideas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has the eagerness to influence others to develop a business network based on the entreprenuerial opinion / idea</a:t>
                      </a:r>
                    </a:p>
                  </a:txBody>
                  <a:tcPr marL="14288" marR="14288" marT="14288" marB="68580"/>
                </a:tc>
                <a:tc>
                  <a:txBody>
                    <a:bodyPr/>
                    <a:lstStyle/>
                    <a:p>
                      <a:pPr algn="r" fontAlgn="ctr"/>
                      <a:r>
                        <a:rPr lang="en-MY" sz="14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3273008606"/>
                  </a:ext>
                </a:extLst>
              </a:tr>
              <a:tr h="867860">
                <a:tc>
                  <a:txBody>
                    <a:bodyPr/>
                    <a:lstStyle/>
                    <a:p>
                      <a:pPr algn="l" fontAlgn="ctr"/>
                      <a:endParaRPr lang="en-MY" sz="1400" b="1" i="0" u="none" strike="noStrike">
                        <a:solidFill>
                          <a:srgbClr val="000000"/>
                        </a:solidFill>
                        <a:effectLst/>
                        <a:latin typeface="Arial" panose="020B0604020202020204" pitchFamily="34" charset="0"/>
                      </a:endParaRPr>
                    </a:p>
                  </a:txBody>
                  <a:tcPr marL="14288" marR="14288" marT="14288" marB="68580" anchor="ctr"/>
                </a:tc>
                <a:tc>
                  <a:txBody>
                    <a:bodyPr/>
                    <a:lstStyle/>
                    <a:p>
                      <a:pPr algn="ctr" fontAlgn="ctr"/>
                      <a:r>
                        <a:rPr lang="en-MY" sz="1400" b="0" i="0" u="none" strike="noStrike">
                          <a:solidFill>
                            <a:srgbClr val="000000"/>
                          </a:solidFill>
                          <a:effectLst/>
                          <a:latin typeface="Arial" panose="020B0604020202020204" pitchFamily="34" charset="0"/>
                        </a:rPr>
                        <a:t>Achievement and Perseverence</a:t>
                      </a:r>
                    </a:p>
                  </a:txBody>
                  <a:tcPr marL="14288" marR="14288" marT="14288" marB="68580" anchor="ctr"/>
                </a:tc>
                <a:tc>
                  <a:txBody>
                    <a:bodyPr/>
                    <a:lstStyle/>
                    <a:p>
                      <a:pPr algn="l" fontAlgn="t"/>
                      <a:r>
                        <a:rPr lang="en-US" sz="1400" b="0" i="0" u="none" strike="noStrike">
                          <a:solidFill>
                            <a:srgbClr val="000000"/>
                          </a:solidFill>
                          <a:effectLst/>
                          <a:latin typeface="Arial" panose="020B0604020202020204" pitchFamily="34" charset="0"/>
                        </a:rPr>
                        <a:t>Does not have a goal and no effort</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Has unclear goal and effort</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Has clear goal, but the goal is unrealistic</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Has clear and realistic goal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Has clear, realistic and achievable goal</a:t>
                      </a:r>
                    </a:p>
                  </a:txBody>
                  <a:tcPr marL="14288" marR="14288" marT="14288" marB="68580"/>
                </a:tc>
                <a:tc>
                  <a:txBody>
                    <a:bodyPr/>
                    <a:lstStyle/>
                    <a:p>
                      <a:pPr algn="r" fontAlgn="ctr"/>
                      <a:r>
                        <a:rPr lang="en-MY" sz="1400" b="1" i="0" u="none" strike="noStrike" dirty="0">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962206367"/>
                  </a:ext>
                </a:extLst>
              </a:tr>
              <a:tr h="1122906">
                <a:tc>
                  <a:txBody>
                    <a:bodyPr/>
                    <a:lstStyle/>
                    <a:p>
                      <a:pPr algn="l" fontAlgn="ctr"/>
                      <a:endParaRPr lang="en-MY" sz="1400" b="1" i="0" u="none" strike="noStrike">
                        <a:solidFill>
                          <a:srgbClr val="000000"/>
                        </a:solidFill>
                        <a:effectLst/>
                        <a:latin typeface="Arial" panose="020B0604020202020204" pitchFamily="34" charset="0"/>
                      </a:endParaRPr>
                    </a:p>
                  </a:txBody>
                  <a:tcPr marL="14288" marR="14288" marT="14288" marB="68580" anchor="ctr"/>
                </a:tc>
                <a:tc>
                  <a:txBody>
                    <a:bodyPr/>
                    <a:lstStyle/>
                    <a:p>
                      <a:pPr algn="ctr" fontAlgn="ctr"/>
                      <a:r>
                        <a:rPr lang="en-MY" sz="1400" b="0" i="0" u="none" strike="noStrike">
                          <a:solidFill>
                            <a:srgbClr val="000000"/>
                          </a:solidFill>
                          <a:effectLst/>
                          <a:latin typeface="Arial" panose="020B0604020202020204" pitchFamily="34" charset="0"/>
                        </a:rPr>
                        <a:t>Financial Management</a:t>
                      </a:r>
                    </a:p>
                  </a:txBody>
                  <a:tcPr marL="14288" marR="14288" marT="14288" marB="68580" anchor="ctr"/>
                </a:tc>
                <a:tc>
                  <a:txBody>
                    <a:bodyPr/>
                    <a:lstStyle/>
                    <a:p>
                      <a:pPr algn="l" fontAlgn="t"/>
                      <a:r>
                        <a:rPr lang="en-US" sz="1400" b="0" i="0" u="none" strike="noStrike">
                          <a:solidFill>
                            <a:srgbClr val="000000"/>
                          </a:solidFill>
                          <a:effectLst/>
                          <a:latin typeface="Arial" panose="020B0604020202020204" pitchFamily="34" charset="0"/>
                        </a:rPr>
                        <a:t>Not able to identify basic financial components and sources</a:t>
                      </a:r>
                    </a:p>
                  </a:txBody>
                  <a:tcPr marL="14288" marR="14288" marT="14288" marB="68580"/>
                </a:tc>
                <a:tc>
                  <a:txBody>
                    <a:bodyPr/>
                    <a:lstStyle/>
                    <a:p>
                      <a:pPr algn="l" fontAlgn="t"/>
                      <a:r>
                        <a:rPr lang="en-US" sz="1400" b="0" i="0" u="none" strike="noStrike" dirty="0">
                          <a:solidFill>
                            <a:srgbClr val="000000"/>
                          </a:solidFill>
                          <a:effectLst/>
                          <a:latin typeface="Arial" panose="020B0604020202020204" pitchFamily="34" charset="0"/>
                        </a:rPr>
                        <a:t>Able to identify basic financial components and sources</a:t>
                      </a:r>
                    </a:p>
                  </a:txBody>
                  <a:tcPr marL="14288" marR="14288" marT="14288" marB="68580"/>
                </a:tc>
                <a:tc>
                  <a:txBody>
                    <a:bodyPr/>
                    <a:lstStyle/>
                    <a:p>
                      <a:pPr algn="l" fontAlgn="t"/>
                      <a:r>
                        <a:rPr lang="en-US" sz="1400" b="0" i="0" u="none" strike="noStrike" dirty="0">
                          <a:solidFill>
                            <a:srgbClr val="000000"/>
                          </a:solidFill>
                          <a:effectLst/>
                          <a:latin typeface="Arial" panose="020B0604020202020204" pitchFamily="34" charset="0"/>
                        </a:rPr>
                        <a:t>Able to </a:t>
                      </a:r>
                      <a:r>
                        <a:rPr lang="en-US" sz="1400" b="0" i="0" u="none" strike="noStrike" dirty="0" err="1">
                          <a:solidFill>
                            <a:srgbClr val="000000"/>
                          </a:solidFill>
                          <a:effectLst/>
                          <a:latin typeface="Arial" panose="020B0604020202020204" pitchFamily="34" charset="0"/>
                        </a:rPr>
                        <a:t>analyse</a:t>
                      </a:r>
                      <a:r>
                        <a:rPr lang="en-US" sz="1400" b="0" i="0" u="none" strike="noStrike" dirty="0">
                          <a:solidFill>
                            <a:srgbClr val="000000"/>
                          </a:solidFill>
                          <a:effectLst/>
                          <a:latin typeface="Arial" panose="020B0604020202020204" pitchFamily="34" charset="0"/>
                        </a:rPr>
                        <a:t> financial and sources</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retrieve financial information and costing</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develop a financial plan and costing</a:t>
                      </a:r>
                    </a:p>
                  </a:txBody>
                  <a:tcPr marL="14288" marR="14288" marT="14288" marB="68580"/>
                </a:tc>
                <a:tc>
                  <a:txBody>
                    <a:bodyPr/>
                    <a:lstStyle/>
                    <a:p>
                      <a:pPr algn="r" fontAlgn="ctr"/>
                      <a:r>
                        <a:rPr lang="en-MY" sz="1400" b="1" i="0" u="none" strike="noStrike" dirty="0">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2206790719"/>
                  </a:ext>
                </a:extLst>
              </a:tr>
            </a:tbl>
          </a:graphicData>
        </a:graphic>
      </p:graphicFrame>
    </p:spTree>
    <p:extLst>
      <p:ext uri="{BB962C8B-B14F-4D97-AF65-F5344CB8AC3E}">
        <p14:creationId xmlns:p14="http://schemas.microsoft.com/office/powerpoint/2010/main" val="974369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BE91-D558-424F-9089-9B0B30120491}"/>
              </a:ext>
            </a:extLst>
          </p:cNvPr>
          <p:cNvSpPr>
            <a:spLocks noGrp="1"/>
          </p:cNvSpPr>
          <p:nvPr>
            <p:ph type="title"/>
          </p:nvPr>
        </p:nvSpPr>
        <p:spPr>
          <a:xfrm>
            <a:off x="1524000" y="144118"/>
            <a:ext cx="15530642" cy="1989482"/>
          </a:xfrm>
        </p:spPr>
        <p:txBody>
          <a:bodyPr>
            <a:normAutofit/>
          </a:bodyPr>
          <a:lstStyle/>
          <a:p>
            <a:r>
              <a:rPr lang="en-US" sz="7200" dirty="0">
                <a:solidFill>
                  <a:srgbClr val="FFFF00"/>
                </a:solidFill>
              </a:rPr>
              <a:t>CLO5 (10%)</a:t>
            </a:r>
            <a:endParaRPr lang="en-MY" sz="7200" dirty="0">
              <a:solidFill>
                <a:srgbClr val="FFFF00"/>
              </a:solidFill>
            </a:endParaRPr>
          </a:p>
        </p:txBody>
      </p:sp>
      <p:sp>
        <p:nvSpPr>
          <p:cNvPr id="7" name="Content Placeholder 6">
            <a:extLst>
              <a:ext uri="{FF2B5EF4-FFF2-40B4-BE49-F238E27FC236}">
                <a16:creationId xmlns:a16="http://schemas.microsoft.com/office/drawing/2014/main" id="{8D42E45D-A8FD-4CCA-81A8-0119695CFEEB}"/>
              </a:ext>
            </a:extLst>
          </p:cNvPr>
          <p:cNvSpPr>
            <a:spLocks noGrp="1"/>
          </p:cNvSpPr>
          <p:nvPr>
            <p:ph idx="1"/>
          </p:nvPr>
        </p:nvSpPr>
        <p:spPr/>
        <p:txBody>
          <a:bodyPr/>
          <a:lstStyle/>
          <a:p>
            <a:endParaRPr lang="en-US" dirty="0"/>
          </a:p>
          <a:p>
            <a:endParaRPr lang="en-US" dirty="0"/>
          </a:p>
          <a:p>
            <a:endParaRPr lang="en-US" dirty="0"/>
          </a:p>
          <a:p>
            <a:endParaRPr lang="en-MY" dirty="0"/>
          </a:p>
        </p:txBody>
      </p:sp>
      <p:graphicFrame>
        <p:nvGraphicFramePr>
          <p:cNvPr id="5" name="Table 4">
            <a:extLst>
              <a:ext uri="{FF2B5EF4-FFF2-40B4-BE49-F238E27FC236}">
                <a16:creationId xmlns:a16="http://schemas.microsoft.com/office/drawing/2014/main" id="{51654989-47EA-414C-939A-A1A367189058}"/>
              </a:ext>
            </a:extLst>
          </p:cNvPr>
          <p:cNvGraphicFramePr>
            <a:graphicFrameLocks noGrp="1"/>
          </p:cNvGraphicFramePr>
          <p:nvPr>
            <p:extLst>
              <p:ext uri="{D42A27DB-BD31-4B8C-83A1-F6EECF244321}">
                <p14:modId xmlns:p14="http://schemas.microsoft.com/office/powerpoint/2010/main" val="2972317104"/>
              </p:ext>
            </p:extLst>
          </p:nvPr>
        </p:nvGraphicFramePr>
        <p:xfrm>
          <a:off x="2743200" y="1600200"/>
          <a:ext cx="13182600" cy="8328662"/>
        </p:xfrm>
        <a:graphic>
          <a:graphicData uri="http://schemas.openxmlformats.org/drawingml/2006/table">
            <a:tbl>
              <a:tblPr firstRow="1" bandRow="1">
                <a:tableStyleId>{5C22544A-7EE6-4342-B048-85BDC9FD1C3A}</a:tableStyleId>
              </a:tblPr>
              <a:tblGrid>
                <a:gridCol w="1647825">
                  <a:extLst>
                    <a:ext uri="{9D8B030D-6E8A-4147-A177-3AD203B41FA5}">
                      <a16:colId xmlns:a16="http://schemas.microsoft.com/office/drawing/2014/main" val="3639588841"/>
                    </a:ext>
                  </a:extLst>
                </a:gridCol>
                <a:gridCol w="1647825">
                  <a:extLst>
                    <a:ext uri="{9D8B030D-6E8A-4147-A177-3AD203B41FA5}">
                      <a16:colId xmlns:a16="http://schemas.microsoft.com/office/drawing/2014/main" val="1302237960"/>
                    </a:ext>
                  </a:extLst>
                </a:gridCol>
                <a:gridCol w="1647825">
                  <a:extLst>
                    <a:ext uri="{9D8B030D-6E8A-4147-A177-3AD203B41FA5}">
                      <a16:colId xmlns:a16="http://schemas.microsoft.com/office/drawing/2014/main" val="1922543007"/>
                    </a:ext>
                  </a:extLst>
                </a:gridCol>
                <a:gridCol w="1647825">
                  <a:extLst>
                    <a:ext uri="{9D8B030D-6E8A-4147-A177-3AD203B41FA5}">
                      <a16:colId xmlns:a16="http://schemas.microsoft.com/office/drawing/2014/main" val="398253590"/>
                    </a:ext>
                  </a:extLst>
                </a:gridCol>
                <a:gridCol w="1647825">
                  <a:extLst>
                    <a:ext uri="{9D8B030D-6E8A-4147-A177-3AD203B41FA5}">
                      <a16:colId xmlns:a16="http://schemas.microsoft.com/office/drawing/2014/main" val="1935019829"/>
                    </a:ext>
                  </a:extLst>
                </a:gridCol>
                <a:gridCol w="1647825">
                  <a:extLst>
                    <a:ext uri="{9D8B030D-6E8A-4147-A177-3AD203B41FA5}">
                      <a16:colId xmlns:a16="http://schemas.microsoft.com/office/drawing/2014/main" val="3845586292"/>
                    </a:ext>
                  </a:extLst>
                </a:gridCol>
                <a:gridCol w="1647825">
                  <a:extLst>
                    <a:ext uri="{9D8B030D-6E8A-4147-A177-3AD203B41FA5}">
                      <a16:colId xmlns:a16="http://schemas.microsoft.com/office/drawing/2014/main" val="4204638755"/>
                    </a:ext>
                  </a:extLst>
                </a:gridCol>
                <a:gridCol w="1647825">
                  <a:extLst>
                    <a:ext uri="{9D8B030D-6E8A-4147-A177-3AD203B41FA5}">
                      <a16:colId xmlns:a16="http://schemas.microsoft.com/office/drawing/2014/main" val="160284451"/>
                    </a:ext>
                  </a:extLst>
                </a:gridCol>
              </a:tblGrid>
              <a:tr h="995510">
                <a:tc>
                  <a:txBody>
                    <a:bodyPr/>
                    <a:lstStyle/>
                    <a:p>
                      <a:pPr algn="ctr" fontAlgn="ctr"/>
                      <a:r>
                        <a:rPr lang="en-MY" sz="1400" b="1" i="0" u="none" strike="noStrike" dirty="0">
                          <a:solidFill>
                            <a:srgbClr val="000000"/>
                          </a:solidFill>
                          <a:effectLst/>
                          <a:latin typeface="Arial" panose="020B0604020202020204" pitchFamily="34" charset="0"/>
                        </a:rPr>
                        <a:t>1. Information Retrieval and Management </a:t>
                      </a: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  List of References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Fail to write any of references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Minimally fulfil the required number of references  ( less than 5 )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Partially fulfil the required (10) number references    (5-9  references)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Fulfil the required (10) number of references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Exceed the required ( 10) number of references </a:t>
                      </a:r>
                    </a:p>
                  </a:txBody>
                  <a:tcPr marL="14288" marR="14288" marT="14288" marB="68580"/>
                </a:tc>
                <a:tc>
                  <a:txBody>
                    <a:bodyPr/>
                    <a:lstStyle/>
                    <a:p>
                      <a:pPr algn="r" fontAlgn="ctr"/>
                      <a:r>
                        <a:rPr lang="en-MY" sz="1700" b="1" i="0" u="none" strike="noStrike" dirty="0">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2779039649"/>
                  </a:ext>
                </a:extLst>
              </a:tr>
              <a:tr h="995510">
                <a:tc>
                  <a:txBody>
                    <a:bodyPr/>
                    <a:lstStyle/>
                    <a:p>
                      <a:pPr algn="l" fontAlgn="ctr"/>
                      <a:endParaRPr lang="en-MY" sz="1400" b="0" i="0" u="none" strike="noStrike">
                        <a:solidFill>
                          <a:srgbClr val="000000"/>
                        </a:solidFill>
                        <a:effectLst/>
                        <a:latin typeface="Calibri" panose="020F0502020204030204" pitchFamily="34" charset="0"/>
                      </a:endParaRP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Relevance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No appropriateness and relevance of reference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Limited appropriatene ss and relevance of reference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Sufficient appropriateness and relevancy of reference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Good appropriateness and relevance of reference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Excellent appropriateness and relevance of reference </a:t>
                      </a:r>
                    </a:p>
                  </a:txBody>
                  <a:tcPr marL="14288" marR="14288" marT="14288" marB="68580"/>
                </a:tc>
                <a:tc>
                  <a:txBody>
                    <a:bodyPr/>
                    <a:lstStyle/>
                    <a:p>
                      <a:pPr algn="r" fontAlgn="ctr"/>
                      <a:r>
                        <a:rPr lang="en-MY" sz="17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1406155303"/>
                  </a:ext>
                </a:extLst>
              </a:tr>
              <a:tr h="995510">
                <a:tc>
                  <a:txBody>
                    <a:bodyPr/>
                    <a:lstStyle/>
                    <a:p>
                      <a:pPr algn="l" fontAlgn="ctr"/>
                      <a:endParaRPr lang="en-MY" sz="1400" b="0" i="0" u="none" strike="noStrike">
                        <a:solidFill>
                          <a:srgbClr val="000000"/>
                        </a:solidFill>
                        <a:effectLst/>
                        <a:latin typeface="Calibri" panose="020F0502020204030204" pitchFamily="34" charset="0"/>
                      </a:endParaRP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Optimisation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Not able to retrieve information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retrieve  information from minimal references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retrieve information from sufficient reference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retrieve  information from many references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retrieve  information from maximum references </a:t>
                      </a:r>
                    </a:p>
                  </a:txBody>
                  <a:tcPr marL="14288" marR="14288" marT="14288" marB="68580"/>
                </a:tc>
                <a:tc>
                  <a:txBody>
                    <a:bodyPr/>
                    <a:lstStyle/>
                    <a:p>
                      <a:pPr algn="r" fontAlgn="ctr"/>
                      <a:r>
                        <a:rPr lang="en-MY" sz="17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2767408307"/>
                  </a:ext>
                </a:extLst>
              </a:tr>
              <a:tr h="995510">
                <a:tc>
                  <a:txBody>
                    <a:bodyPr/>
                    <a:lstStyle/>
                    <a:p>
                      <a:pPr algn="l" fontAlgn="ctr"/>
                      <a:endParaRPr lang="en-MY" sz="1400" b="0" i="0" u="none" strike="noStrike">
                        <a:solidFill>
                          <a:srgbClr val="000000"/>
                        </a:solidFill>
                        <a:effectLst/>
                        <a:latin typeface="Calibri" panose="020F0502020204030204" pitchFamily="34" charset="0"/>
                      </a:endParaRP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Curation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Not able to curate for required information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Limited curation for required information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Satisfactory curation for required information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Good curation for required information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Excellent curation for required information </a:t>
                      </a:r>
                    </a:p>
                  </a:txBody>
                  <a:tcPr marL="14288" marR="14288" marT="14288" marB="68580"/>
                </a:tc>
                <a:tc>
                  <a:txBody>
                    <a:bodyPr/>
                    <a:lstStyle/>
                    <a:p>
                      <a:pPr algn="r" fontAlgn="ctr"/>
                      <a:r>
                        <a:rPr lang="en-MY" sz="17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3667384961"/>
                  </a:ext>
                </a:extLst>
              </a:tr>
              <a:tr h="995510">
                <a:tc>
                  <a:txBody>
                    <a:bodyPr/>
                    <a:lstStyle/>
                    <a:p>
                      <a:pPr algn="l" fontAlgn="ctr"/>
                      <a:endParaRPr lang="en-MY" sz="1400" b="0" i="0" u="none" strike="noStrike">
                        <a:solidFill>
                          <a:srgbClr val="000000"/>
                        </a:solidFill>
                        <a:effectLst/>
                        <a:latin typeface="Calibri" panose="020F0502020204030204" pitchFamily="34" charset="0"/>
                      </a:endParaRP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Articulation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Least articulation of references in  writing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Low articulation of references in writing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articulate the references in  writing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Sufficiently able to articulate the references in writing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High ability to articulate references in writing </a:t>
                      </a:r>
                    </a:p>
                  </a:txBody>
                  <a:tcPr marL="14288" marR="14288" marT="14288" marB="68580"/>
                </a:tc>
                <a:tc>
                  <a:txBody>
                    <a:bodyPr/>
                    <a:lstStyle/>
                    <a:p>
                      <a:pPr algn="r" fontAlgn="ctr"/>
                      <a:r>
                        <a:rPr lang="en-MY" sz="17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734721812"/>
                  </a:ext>
                </a:extLst>
              </a:tr>
              <a:tr h="768660">
                <a:tc>
                  <a:txBody>
                    <a:bodyPr/>
                    <a:lstStyle/>
                    <a:p>
                      <a:pPr algn="l" fontAlgn="ctr"/>
                      <a:endParaRPr lang="en-MY" sz="1400" b="0" i="0" u="none" strike="noStrike">
                        <a:solidFill>
                          <a:srgbClr val="000000"/>
                        </a:solidFill>
                        <a:effectLst/>
                        <a:latin typeface="Calibri" panose="020F0502020204030204" pitchFamily="34" charset="0"/>
                      </a:endParaRP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References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Not able to use a correct references format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Major mistake in references format</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Partial mistake in references format</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Minor mistake in references format</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Correct or no mistake in references format</a:t>
                      </a:r>
                    </a:p>
                  </a:txBody>
                  <a:tcPr marL="14288" marR="14288" marT="14288" marB="68580"/>
                </a:tc>
                <a:tc>
                  <a:txBody>
                    <a:bodyPr/>
                    <a:lstStyle/>
                    <a:p>
                      <a:pPr algn="r" fontAlgn="ctr"/>
                      <a:r>
                        <a:rPr lang="en-MY" sz="1700" b="1" i="0" u="none" strike="noStrike" dirty="0">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831617670"/>
                  </a:ext>
                </a:extLst>
              </a:tr>
              <a:tr h="995510">
                <a:tc>
                  <a:txBody>
                    <a:bodyPr/>
                    <a:lstStyle/>
                    <a:p>
                      <a:pPr algn="ctr" fontAlgn="ctr"/>
                      <a:r>
                        <a:rPr lang="en-MY" sz="1400" b="1" i="0" u="none" strike="noStrike" dirty="0">
                          <a:solidFill>
                            <a:srgbClr val="000000"/>
                          </a:solidFill>
                          <a:effectLst/>
                          <a:latin typeface="Arial" panose="020B0604020202020204" pitchFamily="34" charset="0"/>
                        </a:rPr>
                        <a:t>2. Autonomous Learning </a:t>
                      </a: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Engagement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Least attempt to engage in autonomous learning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Minimally engage in autonomous learning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Putting effort to engage in autonomous learning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Consistently engage in autonomous learning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Highly engage in autonomous learning </a:t>
                      </a:r>
                    </a:p>
                  </a:txBody>
                  <a:tcPr marL="14288" marR="14288" marT="14288" marB="68580"/>
                </a:tc>
                <a:tc>
                  <a:txBody>
                    <a:bodyPr/>
                    <a:lstStyle/>
                    <a:p>
                      <a:pPr algn="r" fontAlgn="ctr"/>
                      <a:r>
                        <a:rPr lang="en-MY" sz="17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675328023"/>
                  </a:ext>
                </a:extLst>
              </a:tr>
              <a:tr h="995510">
                <a:tc>
                  <a:txBody>
                    <a:bodyPr/>
                    <a:lstStyle/>
                    <a:p>
                      <a:pPr algn="l" fontAlgn="ctr"/>
                      <a:endParaRPr lang="en-MY" sz="1400" b="0" i="0" u="none" strike="noStrike">
                        <a:solidFill>
                          <a:srgbClr val="000000"/>
                        </a:solidFill>
                        <a:effectLst/>
                        <a:latin typeface="Calibri" panose="020F0502020204030204" pitchFamily="34" charset="0"/>
                      </a:endParaRP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New Idea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No new idea to solve problems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solve problems with weak new ideas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solve problem with moderate new ideas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solve problem with good new ideas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solve problems with excellent new ideas </a:t>
                      </a:r>
                    </a:p>
                  </a:txBody>
                  <a:tcPr marL="14288" marR="14288" marT="14288" marB="68580"/>
                </a:tc>
                <a:tc>
                  <a:txBody>
                    <a:bodyPr/>
                    <a:lstStyle/>
                    <a:p>
                      <a:pPr algn="r" fontAlgn="ctr"/>
                      <a:r>
                        <a:rPr lang="en-MY" sz="17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2090835009"/>
                  </a:ext>
                </a:extLst>
              </a:tr>
              <a:tr h="591432">
                <a:tc>
                  <a:txBody>
                    <a:bodyPr/>
                    <a:lstStyle/>
                    <a:p>
                      <a:pPr algn="l" fontAlgn="ctr"/>
                      <a:endParaRPr lang="en-MY" sz="1400" b="0" i="0" u="none" strike="noStrike">
                        <a:solidFill>
                          <a:srgbClr val="000000"/>
                        </a:solidFill>
                        <a:effectLst/>
                        <a:latin typeface="Calibri" panose="020F0502020204030204" pitchFamily="34" charset="0"/>
                      </a:endParaRP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Self Learning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Not able to self learn </a:t>
                      </a:r>
                    </a:p>
                  </a:txBody>
                  <a:tcPr marL="14288" marR="14288" marT="14288" marB="68580"/>
                </a:tc>
                <a:tc>
                  <a:txBody>
                    <a:bodyPr/>
                    <a:lstStyle/>
                    <a:p>
                      <a:pPr algn="l" fontAlgn="t"/>
                      <a:r>
                        <a:rPr lang="en-US" sz="1400" b="0" i="0" u="none" strike="noStrike" dirty="0">
                          <a:solidFill>
                            <a:srgbClr val="000000"/>
                          </a:solidFill>
                          <a:effectLst/>
                          <a:latin typeface="Arial" panose="020B0604020202020204" pitchFamily="34" charset="0"/>
                        </a:rPr>
                        <a:t>Limited ability to self learn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Sufficient  ability to self learn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Good ability to self learn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Excellent ability to self learn </a:t>
                      </a:r>
                    </a:p>
                  </a:txBody>
                  <a:tcPr marL="14288" marR="14288" marT="14288" marB="68580"/>
                </a:tc>
                <a:tc>
                  <a:txBody>
                    <a:bodyPr/>
                    <a:lstStyle/>
                    <a:p>
                      <a:pPr algn="r" fontAlgn="ctr"/>
                      <a:r>
                        <a:rPr lang="en-MY" sz="1700" b="1" i="0" u="none" strike="noStrike" dirty="0">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11012046"/>
                  </a:ext>
                </a:extLst>
              </a:tr>
            </a:tbl>
          </a:graphicData>
        </a:graphic>
      </p:graphicFrame>
    </p:spTree>
    <p:extLst>
      <p:ext uri="{BB962C8B-B14F-4D97-AF65-F5344CB8AC3E}">
        <p14:creationId xmlns:p14="http://schemas.microsoft.com/office/powerpoint/2010/main" val="2945809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0EF55-013B-489B-AA61-AACBDB9174A0}"/>
              </a:ext>
            </a:extLst>
          </p:cNvPr>
          <p:cNvSpPr>
            <a:spLocks noGrp="1"/>
          </p:cNvSpPr>
          <p:nvPr>
            <p:ph type="title"/>
          </p:nvPr>
        </p:nvSpPr>
        <p:spPr>
          <a:xfrm>
            <a:off x="1378679" y="106019"/>
            <a:ext cx="15530642" cy="1989482"/>
          </a:xfrm>
        </p:spPr>
        <p:txBody>
          <a:bodyPr>
            <a:normAutofit/>
          </a:bodyPr>
          <a:lstStyle/>
          <a:p>
            <a:r>
              <a:rPr lang="en-US" sz="8000" dirty="0">
                <a:solidFill>
                  <a:srgbClr val="FFFF00"/>
                </a:solidFill>
              </a:rPr>
              <a:t>CLO6 (10%)</a:t>
            </a:r>
            <a:endParaRPr lang="en-MY" sz="8000" dirty="0">
              <a:solidFill>
                <a:srgbClr val="FFFF00"/>
              </a:solidFill>
            </a:endParaRPr>
          </a:p>
        </p:txBody>
      </p:sp>
      <p:sp>
        <p:nvSpPr>
          <p:cNvPr id="7" name="Content Placeholder 6">
            <a:extLst>
              <a:ext uri="{FF2B5EF4-FFF2-40B4-BE49-F238E27FC236}">
                <a16:creationId xmlns:a16="http://schemas.microsoft.com/office/drawing/2014/main" id="{37EBCF04-885B-4F52-AB60-4C3DCE6F238E}"/>
              </a:ext>
            </a:extLst>
          </p:cNvPr>
          <p:cNvSpPr>
            <a:spLocks noGrp="1"/>
          </p:cNvSpPr>
          <p:nvPr>
            <p:ph idx="1"/>
          </p:nvPr>
        </p:nvSpPr>
        <p:spPr>
          <a:xfrm>
            <a:off x="2333189" y="2709863"/>
            <a:ext cx="12344400" cy="7086600"/>
          </a:xfrm>
        </p:spPr>
        <p:txBody>
          <a:bodyPr/>
          <a:lstStyle/>
          <a:p>
            <a:endParaRPr lang="en-US" dirty="0"/>
          </a:p>
          <a:p>
            <a:endParaRPr lang="en-US" dirty="0"/>
          </a:p>
          <a:p>
            <a:endParaRPr lang="en-MY" dirty="0"/>
          </a:p>
        </p:txBody>
      </p:sp>
      <p:graphicFrame>
        <p:nvGraphicFramePr>
          <p:cNvPr id="5" name="Table 4">
            <a:extLst>
              <a:ext uri="{FF2B5EF4-FFF2-40B4-BE49-F238E27FC236}">
                <a16:creationId xmlns:a16="http://schemas.microsoft.com/office/drawing/2014/main" id="{D7F5B41B-9A17-47FE-B35E-48B506A4F9AA}"/>
              </a:ext>
            </a:extLst>
          </p:cNvPr>
          <p:cNvGraphicFramePr>
            <a:graphicFrameLocks noGrp="1"/>
          </p:cNvGraphicFramePr>
          <p:nvPr>
            <p:extLst>
              <p:ext uri="{D42A27DB-BD31-4B8C-83A1-F6EECF244321}">
                <p14:modId xmlns:p14="http://schemas.microsoft.com/office/powerpoint/2010/main" val="1730375149"/>
              </p:ext>
            </p:extLst>
          </p:nvPr>
        </p:nvGraphicFramePr>
        <p:xfrm>
          <a:off x="2514600" y="2552700"/>
          <a:ext cx="13258800" cy="6324598"/>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3756694092"/>
                    </a:ext>
                  </a:extLst>
                </a:gridCol>
                <a:gridCol w="1657350">
                  <a:extLst>
                    <a:ext uri="{9D8B030D-6E8A-4147-A177-3AD203B41FA5}">
                      <a16:colId xmlns:a16="http://schemas.microsoft.com/office/drawing/2014/main" val="2215100740"/>
                    </a:ext>
                  </a:extLst>
                </a:gridCol>
                <a:gridCol w="1657350">
                  <a:extLst>
                    <a:ext uri="{9D8B030D-6E8A-4147-A177-3AD203B41FA5}">
                      <a16:colId xmlns:a16="http://schemas.microsoft.com/office/drawing/2014/main" val="4259072063"/>
                    </a:ext>
                  </a:extLst>
                </a:gridCol>
                <a:gridCol w="1657350">
                  <a:extLst>
                    <a:ext uri="{9D8B030D-6E8A-4147-A177-3AD203B41FA5}">
                      <a16:colId xmlns:a16="http://schemas.microsoft.com/office/drawing/2014/main" val="564575642"/>
                    </a:ext>
                  </a:extLst>
                </a:gridCol>
                <a:gridCol w="1657350">
                  <a:extLst>
                    <a:ext uri="{9D8B030D-6E8A-4147-A177-3AD203B41FA5}">
                      <a16:colId xmlns:a16="http://schemas.microsoft.com/office/drawing/2014/main" val="303115602"/>
                    </a:ext>
                  </a:extLst>
                </a:gridCol>
                <a:gridCol w="1657350">
                  <a:extLst>
                    <a:ext uri="{9D8B030D-6E8A-4147-A177-3AD203B41FA5}">
                      <a16:colId xmlns:a16="http://schemas.microsoft.com/office/drawing/2014/main" val="1635245748"/>
                    </a:ext>
                  </a:extLst>
                </a:gridCol>
                <a:gridCol w="1657350">
                  <a:extLst>
                    <a:ext uri="{9D8B030D-6E8A-4147-A177-3AD203B41FA5}">
                      <a16:colId xmlns:a16="http://schemas.microsoft.com/office/drawing/2014/main" val="3809123154"/>
                    </a:ext>
                  </a:extLst>
                </a:gridCol>
                <a:gridCol w="1657350">
                  <a:extLst>
                    <a:ext uri="{9D8B030D-6E8A-4147-A177-3AD203B41FA5}">
                      <a16:colId xmlns:a16="http://schemas.microsoft.com/office/drawing/2014/main" val="183833212"/>
                    </a:ext>
                  </a:extLst>
                </a:gridCol>
              </a:tblGrid>
              <a:tr h="2003653">
                <a:tc>
                  <a:txBody>
                    <a:bodyPr/>
                    <a:lstStyle/>
                    <a:p>
                      <a:pPr algn="ctr" fontAlgn="ctr"/>
                      <a:r>
                        <a:rPr lang="en-MY" sz="1400" b="1" i="0" u="none" strike="noStrike" dirty="0">
                          <a:solidFill>
                            <a:srgbClr val="000000"/>
                          </a:solidFill>
                          <a:effectLst/>
                          <a:latin typeface="Arial" panose="020B0604020202020204" pitchFamily="34" charset="0"/>
                        </a:rPr>
                        <a:t>Written Communication   </a:t>
                      </a: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Clearly written  academic discourse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Not able to write ideas clearly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ideas with limited clarity and require further improvements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ideas fairly clearly but require minor improvements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ideas clearly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ideas with excellent clarity </a:t>
                      </a:r>
                    </a:p>
                  </a:txBody>
                  <a:tcPr marL="14288" marR="14288" marT="14288" marB="68580"/>
                </a:tc>
                <a:tc>
                  <a:txBody>
                    <a:bodyPr/>
                    <a:lstStyle/>
                    <a:p>
                      <a:pPr algn="r" fontAlgn="ctr"/>
                      <a:r>
                        <a:rPr lang="en-MY" sz="14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2679635746"/>
                  </a:ext>
                </a:extLst>
              </a:tr>
              <a:tr h="2317292">
                <a:tc>
                  <a:txBody>
                    <a:bodyPr/>
                    <a:lstStyle/>
                    <a:p>
                      <a:pPr algn="l" fontAlgn="ctr"/>
                      <a:endParaRPr lang="en-MY" sz="1400" b="0" i="0" u="none" strike="noStrike">
                        <a:solidFill>
                          <a:srgbClr val="000000"/>
                        </a:solidFill>
                        <a:effectLst/>
                        <a:latin typeface="Calibri" panose="020F0502020204030204" pitchFamily="34" charset="0"/>
                      </a:endParaRP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Coherently written academic discourse </a:t>
                      </a:r>
                    </a:p>
                  </a:txBody>
                  <a:tcPr marL="14288" marR="14288" marT="14288" marB="68580"/>
                </a:tc>
                <a:tc>
                  <a:txBody>
                    <a:bodyPr/>
                    <a:lstStyle/>
                    <a:p>
                      <a:pPr algn="l" fontAlgn="t"/>
                      <a:r>
                        <a:rPr lang="en-US" sz="1400" b="0" i="0" u="none" strike="noStrike" dirty="0">
                          <a:solidFill>
                            <a:srgbClr val="000000"/>
                          </a:solidFill>
                          <a:effectLst/>
                          <a:latin typeface="Arial" panose="020B0604020202020204" pitchFamily="34" charset="0"/>
                        </a:rPr>
                        <a:t>Not able to write ideas coherently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ideas with limited coherence and require further improvements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ideas fairly coherently but require minor improvements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ideas coherently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ideas with excellent coherence </a:t>
                      </a:r>
                    </a:p>
                  </a:txBody>
                  <a:tcPr marL="14288" marR="14288" marT="14288" marB="68580"/>
                </a:tc>
                <a:tc>
                  <a:txBody>
                    <a:bodyPr/>
                    <a:lstStyle/>
                    <a:p>
                      <a:pPr algn="r" fontAlgn="ctr"/>
                      <a:r>
                        <a:rPr lang="en-MY" sz="1400" b="1" i="0" u="none" strike="noStrike">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393276984"/>
                  </a:ext>
                </a:extLst>
              </a:tr>
              <a:tr h="2003653">
                <a:tc>
                  <a:txBody>
                    <a:bodyPr/>
                    <a:lstStyle/>
                    <a:p>
                      <a:pPr algn="l" fontAlgn="ctr"/>
                      <a:endParaRPr lang="en-MY" sz="1400" b="0" i="0" u="none" strike="noStrike">
                        <a:solidFill>
                          <a:srgbClr val="000000"/>
                        </a:solidFill>
                        <a:effectLst/>
                        <a:latin typeface="Calibri" panose="020F0502020204030204" pitchFamily="34" charset="0"/>
                      </a:endParaRPr>
                    </a:p>
                  </a:txBody>
                  <a:tcPr marL="14288" marR="14288" marT="14288" marB="68580" anchor="ctr"/>
                </a:tc>
                <a:tc>
                  <a:txBody>
                    <a:bodyPr/>
                    <a:lstStyle/>
                    <a:p>
                      <a:pPr algn="l" fontAlgn="t"/>
                      <a:r>
                        <a:rPr lang="en-MY" sz="1400" b="0" i="0" u="none" strike="noStrike">
                          <a:solidFill>
                            <a:srgbClr val="000000"/>
                          </a:solidFill>
                          <a:effectLst/>
                          <a:latin typeface="Arial" panose="020B0604020202020204" pitchFamily="34" charset="0"/>
                        </a:rPr>
                        <a:t>Systematically written academic discourse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Not able to write ideas systematically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ideas with limited system and require further improvements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ideas fairly systematically but require minor improvements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write ideas systematically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Excellent ability to write ideas systematically </a:t>
                      </a:r>
                    </a:p>
                  </a:txBody>
                  <a:tcPr marL="14288" marR="14288" marT="14288" marB="68580"/>
                </a:tc>
                <a:tc>
                  <a:txBody>
                    <a:bodyPr/>
                    <a:lstStyle/>
                    <a:p>
                      <a:pPr algn="r" fontAlgn="ctr"/>
                      <a:r>
                        <a:rPr lang="en-MY" sz="1400" b="1" i="0" u="none" strike="noStrike" dirty="0">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3541922658"/>
                  </a:ext>
                </a:extLst>
              </a:tr>
            </a:tbl>
          </a:graphicData>
        </a:graphic>
      </p:graphicFrame>
    </p:spTree>
    <p:extLst>
      <p:ext uri="{BB962C8B-B14F-4D97-AF65-F5344CB8AC3E}">
        <p14:creationId xmlns:p14="http://schemas.microsoft.com/office/powerpoint/2010/main" val="2483003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68384" y="-2084520"/>
            <a:ext cx="8831880" cy="883188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961" r="38317"/>
          <a:stretch>
            <a:fillRect/>
          </a:stretch>
        </p:blipFill>
        <p:spPr>
          <a:xfrm>
            <a:off x="13008264" y="99307"/>
            <a:ext cx="6511191" cy="11280306"/>
          </a:xfrm>
          <a:prstGeom prst="rect">
            <a:avLst/>
          </a:prstGeom>
        </p:spPr>
      </p:pic>
      <p:pic>
        <p:nvPicPr>
          <p:cNvPr id="19" name="Picture 19"/>
          <p:cNvPicPr>
            <a:picLocks noChangeAspect="1"/>
          </p:cNvPicPr>
          <p:nvPr/>
        </p:nvPicPr>
        <p:blipFill>
          <a:blip r:embed="rId6"/>
          <a:srcRect/>
          <a:stretch>
            <a:fillRect/>
          </a:stretch>
        </p:blipFill>
        <p:spPr>
          <a:xfrm rot="2561840">
            <a:off x="-1554182" y="-813815"/>
            <a:ext cx="3493701" cy="5774713"/>
          </a:xfrm>
          <a:prstGeom prst="rect">
            <a:avLst/>
          </a:prstGeom>
        </p:spPr>
      </p:pic>
      <p:pic>
        <p:nvPicPr>
          <p:cNvPr id="20" name="Picture 20"/>
          <p:cNvPicPr>
            <a:picLocks noChangeAspect="1"/>
          </p:cNvPicPr>
          <p:nvPr/>
        </p:nvPicPr>
        <p:blipFill>
          <a:blip r:embed="rId7"/>
          <a:srcRect/>
          <a:stretch>
            <a:fillRect/>
          </a:stretch>
        </p:blipFill>
        <p:spPr>
          <a:xfrm rot="-3223036">
            <a:off x="15631061" y="3684321"/>
            <a:ext cx="6022673" cy="3553377"/>
          </a:xfrm>
          <a:prstGeom prst="rect">
            <a:avLst/>
          </a:prstGeom>
        </p:spPr>
      </p:pic>
      <p:sp>
        <p:nvSpPr>
          <p:cNvPr id="31" name="TextBox 7">
            <a:extLst>
              <a:ext uri="{FF2B5EF4-FFF2-40B4-BE49-F238E27FC236}">
                <a16:creationId xmlns:a16="http://schemas.microsoft.com/office/drawing/2014/main" id="{D9C159BD-FEE5-4616-99F7-442254F845D4}"/>
              </a:ext>
            </a:extLst>
          </p:cNvPr>
          <p:cNvSpPr txBox="1"/>
          <p:nvPr/>
        </p:nvSpPr>
        <p:spPr>
          <a:xfrm>
            <a:off x="2380715" y="357319"/>
            <a:ext cx="14192484" cy="1571392"/>
          </a:xfrm>
          <a:prstGeom prst="rect">
            <a:avLst/>
          </a:prstGeom>
        </p:spPr>
        <p:txBody>
          <a:bodyPr wrap="square" lIns="0" tIns="0" rIns="0" bIns="0" rtlCol="0" anchor="t">
            <a:spAutoFit/>
          </a:bodyPr>
          <a:lstStyle/>
          <a:p>
            <a:pPr algn="ctr">
              <a:lnSpc>
                <a:spcPts val="13667"/>
              </a:lnSpc>
            </a:pPr>
            <a:r>
              <a:rPr lang="en-US" sz="7200" dirty="0">
                <a:solidFill>
                  <a:srgbClr val="FFFF00"/>
                </a:solidFill>
                <a:latin typeface="Neue Machina UltraBold"/>
              </a:rPr>
              <a:t>BAB 2 : Kajian </a:t>
            </a:r>
            <a:r>
              <a:rPr lang="en-US" sz="7200" dirty="0" err="1">
                <a:solidFill>
                  <a:srgbClr val="FFFF00"/>
                </a:solidFill>
                <a:latin typeface="Neue Machina UltraBold"/>
              </a:rPr>
              <a:t>Lapangan</a:t>
            </a:r>
            <a:endParaRPr lang="en-US" sz="7200" dirty="0">
              <a:solidFill>
                <a:srgbClr val="FFFF00"/>
              </a:solidFill>
              <a:latin typeface="Neue Machina UltraBold"/>
            </a:endParaRPr>
          </a:p>
        </p:txBody>
      </p:sp>
      <p:sp>
        <p:nvSpPr>
          <p:cNvPr id="32" name="Rectangle 31">
            <a:extLst>
              <a:ext uri="{FF2B5EF4-FFF2-40B4-BE49-F238E27FC236}">
                <a16:creationId xmlns:a16="http://schemas.microsoft.com/office/drawing/2014/main" id="{2846EE59-1573-47D7-B7E5-AE71E5563A34}"/>
              </a:ext>
            </a:extLst>
          </p:cNvPr>
          <p:cNvSpPr/>
          <p:nvPr/>
        </p:nvSpPr>
        <p:spPr>
          <a:xfrm>
            <a:off x="4511408" y="2933700"/>
            <a:ext cx="12328791" cy="2603790"/>
          </a:xfrm>
          <a:prstGeom prst="rect">
            <a:avLst/>
          </a:prstGeom>
        </p:spPr>
        <p:txBody>
          <a:bodyPr wrap="square">
            <a:spAutoFit/>
          </a:bodyPr>
          <a:lstStyle/>
          <a:p>
            <a:pPr lvl="0" fontAlgn="base">
              <a:spcBef>
                <a:spcPct val="20000"/>
              </a:spcBef>
              <a:spcAft>
                <a:spcPct val="0"/>
              </a:spcAft>
              <a:buClr>
                <a:schemeClr val="tx1"/>
              </a:buClr>
            </a:pPr>
            <a:r>
              <a:rPr lang="fi-FI" sz="4800" dirty="0">
                <a:solidFill>
                  <a:schemeClr val="bg1"/>
                </a:solidFill>
              </a:rPr>
              <a:t>2.1 Pendahuluan </a:t>
            </a:r>
          </a:p>
          <a:p>
            <a:pPr lvl="0" fontAlgn="base">
              <a:spcBef>
                <a:spcPct val="20000"/>
              </a:spcBef>
              <a:spcAft>
                <a:spcPct val="0"/>
              </a:spcAft>
              <a:buClr>
                <a:schemeClr val="tx1"/>
              </a:buClr>
            </a:pPr>
            <a:r>
              <a:rPr lang="fi-FI" sz="4800" dirty="0">
                <a:solidFill>
                  <a:schemeClr val="bg1"/>
                </a:solidFill>
              </a:rPr>
              <a:t>2.2 Kajian Terdahulu/Ulasan/Siasatan </a:t>
            </a:r>
          </a:p>
          <a:p>
            <a:pPr lvl="0" fontAlgn="base">
              <a:spcBef>
                <a:spcPct val="20000"/>
              </a:spcBef>
              <a:spcAft>
                <a:spcPct val="0"/>
              </a:spcAft>
              <a:buClr>
                <a:schemeClr val="tx1"/>
              </a:buClr>
            </a:pPr>
            <a:r>
              <a:rPr lang="fi-FI" sz="4800" dirty="0">
                <a:solidFill>
                  <a:schemeClr val="bg1"/>
                </a:solidFill>
              </a:rPr>
              <a:t>2.3 Rumusan</a:t>
            </a:r>
            <a:endParaRPr lang="en-MY" altLang="en-US" sz="4800" dirty="0">
              <a:solidFill>
                <a:schemeClr val="bg1"/>
              </a:solidFill>
              <a:latin typeface="Gill Sans MT" panose="020B0502020104020203"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CDDD-5930-4AD9-888C-5D4DBDCADBE1}"/>
              </a:ext>
            </a:extLst>
          </p:cNvPr>
          <p:cNvSpPr>
            <a:spLocks noGrp="1"/>
          </p:cNvSpPr>
          <p:nvPr>
            <p:ph type="title"/>
          </p:nvPr>
        </p:nvSpPr>
        <p:spPr>
          <a:xfrm>
            <a:off x="1378679" y="242114"/>
            <a:ext cx="15530642" cy="1989482"/>
          </a:xfrm>
        </p:spPr>
        <p:txBody>
          <a:bodyPr>
            <a:normAutofit/>
          </a:bodyPr>
          <a:lstStyle/>
          <a:p>
            <a:r>
              <a:rPr lang="en-US" sz="8000" dirty="0">
                <a:solidFill>
                  <a:srgbClr val="FFFF00"/>
                </a:solidFill>
              </a:rPr>
              <a:t>CLO7 (10%)</a:t>
            </a:r>
            <a:endParaRPr lang="en-MY" sz="8000" dirty="0">
              <a:solidFill>
                <a:srgbClr val="FFFF00"/>
              </a:solidFill>
            </a:endParaRPr>
          </a:p>
        </p:txBody>
      </p:sp>
      <p:sp>
        <p:nvSpPr>
          <p:cNvPr id="9" name="Content Placeholder 8">
            <a:extLst>
              <a:ext uri="{FF2B5EF4-FFF2-40B4-BE49-F238E27FC236}">
                <a16:creationId xmlns:a16="http://schemas.microsoft.com/office/drawing/2014/main" id="{AC0F684F-2256-4873-919B-83A881612514}"/>
              </a:ext>
            </a:extLst>
          </p:cNvPr>
          <p:cNvSpPr>
            <a:spLocks noGrp="1"/>
          </p:cNvSpPr>
          <p:nvPr>
            <p:ph idx="1"/>
          </p:nvPr>
        </p:nvSpPr>
        <p:spPr/>
        <p:txBody>
          <a:bodyPr/>
          <a:lstStyle/>
          <a:p>
            <a:endParaRPr lang="en-US" dirty="0"/>
          </a:p>
          <a:p>
            <a:endParaRPr lang="en-US" dirty="0"/>
          </a:p>
          <a:p>
            <a:endParaRPr lang="en-US" dirty="0"/>
          </a:p>
          <a:p>
            <a:endParaRPr lang="en-MY" dirty="0"/>
          </a:p>
        </p:txBody>
      </p:sp>
      <p:graphicFrame>
        <p:nvGraphicFramePr>
          <p:cNvPr id="5" name="Table 4">
            <a:extLst>
              <a:ext uri="{FF2B5EF4-FFF2-40B4-BE49-F238E27FC236}">
                <a16:creationId xmlns:a16="http://schemas.microsoft.com/office/drawing/2014/main" id="{A56D30BF-99D7-4F0F-991E-9CE7EB7D9DA5}"/>
              </a:ext>
            </a:extLst>
          </p:cNvPr>
          <p:cNvGraphicFramePr>
            <a:graphicFrameLocks noGrp="1"/>
          </p:cNvGraphicFramePr>
          <p:nvPr>
            <p:extLst>
              <p:ext uri="{D42A27DB-BD31-4B8C-83A1-F6EECF244321}">
                <p14:modId xmlns:p14="http://schemas.microsoft.com/office/powerpoint/2010/main" val="470506941"/>
              </p:ext>
            </p:extLst>
          </p:nvPr>
        </p:nvGraphicFramePr>
        <p:xfrm>
          <a:off x="3810000" y="1943100"/>
          <a:ext cx="11125200" cy="7914324"/>
        </p:xfrm>
        <a:graphic>
          <a:graphicData uri="http://schemas.openxmlformats.org/drawingml/2006/table">
            <a:tbl>
              <a:tblPr firstRow="1" bandRow="1">
                <a:tableStyleId>{5C22544A-7EE6-4342-B048-85BDC9FD1C3A}</a:tableStyleId>
              </a:tblPr>
              <a:tblGrid>
                <a:gridCol w="1390650">
                  <a:extLst>
                    <a:ext uri="{9D8B030D-6E8A-4147-A177-3AD203B41FA5}">
                      <a16:colId xmlns:a16="http://schemas.microsoft.com/office/drawing/2014/main" val="2482276083"/>
                    </a:ext>
                  </a:extLst>
                </a:gridCol>
                <a:gridCol w="1390650">
                  <a:extLst>
                    <a:ext uri="{9D8B030D-6E8A-4147-A177-3AD203B41FA5}">
                      <a16:colId xmlns:a16="http://schemas.microsoft.com/office/drawing/2014/main" val="1552814900"/>
                    </a:ext>
                  </a:extLst>
                </a:gridCol>
                <a:gridCol w="1390650">
                  <a:extLst>
                    <a:ext uri="{9D8B030D-6E8A-4147-A177-3AD203B41FA5}">
                      <a16:colId xmlns:a16="http://schemas.microsoft.com/office/drawing/2014/main" val="1360827848"/>
                    </a:ext>
                  </a:extLst>
                </a:gridCol>
                <a:gridCol w="1390650">
                  <a:extLst>
                    <a:ext uri="{9D8B030D-6E8A-4147-A177-3AD203B41FA5}">
                      <a16:colId xmlns:a16="http://schemas.microsoft.com/office/drawing/2014/main" val="1279247527"/>
                    </a:ext>
                  </a:extLst>
                </a:gridCol>
                <a:gridCol w="1390650">
                  <a:extLst>
                    <a:ext uri="{9D8B030D-6E8A-4147-A177-3AD203B41FA5}">
                      <a16:colId xmlns:a16="http://schemas.microsoft.com/office/drawing/2014/main" val="2905327047"/>
                    </a:ext>
                  </a:extLst>
                </a:gridCol>
                <a:gridCol w="1390650">
                  <a:extLst>
                    <a:ext uri="{9D8B030D-6E8A-4147-A177-3AD203B41FA5}">
                      <a16:colId xmlns:a16="http://schemas.microsoft.com/office/drawing/2014/main" val="333420333"/>
                    </a:ext>
                  </a:extLst>
                </a:gridCol>
                <a:gridCol w="1390650">
                  <a:extLst>
                    <a:ext uri="{9D8B030D-6E8A-4147-A177-3AD203B41FA5}">
                      <a16:colId xmlns:a16="http://schemas.microsoft.com/office/drawing/2014/main" val="2349283757"/>
                    </a:ext>
                  </a:extLst>
                </a:gridCol>
                <a:gridCol w="1390650">
                  <a:extLst>
                    <a:ext uri="{9D8B030D-6E8A-4147-A177-3AD203B41FA5}">
                      <a16:colId xmlns:a16="http://schemas.microsoft.com/office/drawing/2014/main" val="3859615222"/>
                    </a:ext>
                  </a:extLst>
                </a:gridCol>
              </a:tblGrid>
              <a:tr h="593396">
                <a:tc>
                  <a:txBody>
                    <a:bodyPr/>
                    <a:lstStyle/>
                    <a:p>
                      <a:endParaRPr lang="en-MY" sz="2700" dirty="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tc>
                  <a:txBody>
                    <a:bodyPr/>
                    <a:lstStyle/>
                    <a:p>
                      <a:endParaRPr lang="en-MY" sz="2700"/>
                    </a:p>
                  </a:txBody>
                  <a:tcPr marL="137160" marR="137160" marT="68580" marB="68580"/>
                </a:tc>
                <a:extLst>
                  <a:ext uri="{0D108BD9-81ED-4DB2-BD59-A6C34878D82A}">
                    <a16:rowId xmlns:a16="http://schemas.microsoft.com/office/drawing/2014/main" val="2676796515"/>
                  </a:ext>
                </a:extLst>
              </a:tr>
              <a:tr h="1909233">
                <a:tc>
                  <a:txBody>
                    <a:bodyPr/>
                    <a:lstStyle/>
                    <a:p>
                      <a:pPr algn="ctr" fontAlgn="ctr"/>
                      <a:r>
                        <a:rPr lang="en-MY" sz="1400" b="1" i="0" u="none" strike="noStrike" dirty="0">
                          <a:solidFill>
                            <a:srgbClr val="000000"/>
                          </a:solidFill>
                          <a:effectLst/>
                          <a:latin typeface="Arial" panose="020B0604020202020204" pitchFamily="34" charset="0"/>
                        </a:rPr>
                        <a:t>Social Responsibility</a:t>
                      </a:r>
                    </a:p>
                  </a:txBody>
                  <a:tcPr marL="14288" marR="14288" marT="14288" marB="68580" anchor="ctr"/>
                </a:tc>
                <a:tc>
                  <a:txBody>
                    <a:bodyPr/>
                    <a:lstStyle/>
                    <a:p>
                      <a:pPr algn="ctr" fontAlgn="t"/>
                      <a:r>
                        <a:rPr lang="en-MY" sz="1400" b="0" i="0" u="none" strike="noStrike">
                          <a:solidFill>
                            <a:srgbClr val="000000"/>
                          </a:solidFill>
                          <a:effectLst/>
                          <a:latin typeface="Arial" panose="020B0604020202020204" pitchFamily="34" charset="0"/>
                        </a:rPr>
                        <a:t>Contribution to the society</a:t>
                      </a:r>
                    </a:p>
                  </a:txBody>
                  <a:tcPr marL="14288" marR="14288" marT="14288" marB="68580"/>
                </a:tc>
                <a:tc rowSpan="2">
                  <a:txBody>
                    <a:bodyPr/>
                    <a:lstStyle/>
                    <a:p>
                      <a:pPr algn="ctr" fontAlgn="t"/>
                      <a:r>
                        <a:rPr lang="en-US" sz="1400" b="0" i="0" u="none" strike="noStrike">
                          <a:solidFill>
                            <a:srgbClr val="000000"/>
                          </a:solidFill>
                          <a:effectLst/>
                          <a:latin typeface="Arial" panose="020B0604020202020204" pitchFamily="34" charset="0"/>
                        </a:rPr>
                        <a:t>Lack of initiative and is not interested to be engaged in the community</a:t>
                      </a:r>
                    </a:p>
                  </a:txBody>
                  <a:tcPr marL="14288" marR="14288" marT="14288" marB="68580"/>
                </a:tc>
                <a:tc rowSpan="2">
                  <a:txBody>
                    <a:bodyPr/>
                    <a:lstStyle/>
                    <a:p>
                      <a:pPr algn="ctr" fontAlgn="t"/>
                      <a:r>
                        <a:rPr lang="en-US" sz="1400" b="0" i="0" u="none" strike="noStrike">
                          <a:solidFill>
                            <a:srgbClr val="000000"/>
                          </a:solidFill>
                          <a:effectLst/>
                          <a:latin typeface="Arial" panose="020B0604020202020204" pitchFamily="34" charset="0"/>
                        </a:rPr>
                        <a:t>Take the initiative to be engaged in the community when requested</a:t>
                      </a:r>
                    </a:p>
                  </a:txBody>
                  <a:tcPr marL="14288" marR="14288" marT="14288" marB="68580"/>
                </a:tc>
                <a:tc rowSpan="2">
                  <a:txBody>
                    <a:bodyPr/>
                    <a:lstStyle/>
                    <a:p>
                      <a:pPr algn="ctr" fontAlgn="t"/>
                      <a:r>
                        <a:rPr lang="en-US" sz="1400" b="0" i="0" u="none" strike="noStrike">
                          <a:solidFill>
                            <a:srgbClr val="000000"/>
                          </a:solidFill>
                          <a:effectLst/>
                          <a:latin typeface="Arial" panose="020B0604020202020204" pitchFamily="34" charset="0"/>
                        </a:rPr>
                        <a:t>Satisfactorily responsible and taking initiative to be engaged in the community</a:t>
                      </a:r>
                    </a:p>
                  </a:txBody>
                  <a:tcPr marL="14288" marR="14288" marT="14288" marB="68580"/>
                </a:tc>
                <a:tc>
                  <a:txBody>
                    <a:bodyPr/>
                    <a:lstStyle/>
                    <a:p>
                      <a:pPr algn="l" fontAlgn="b"/>
                      <a:r>
                        <a:rPr lang="en-US" sz="1400" b="0" i="0" u="none" strike="noStrike">
                          <a:solidFill>
                            <a:srgbClr val="000000"/>
                          </a:solidFill>
                          <a:effectLst/>
                          <a:latin typeface="Arial" panose="020B0604020202020204" pitchFamily="34" charset="0"/>
                        </a:rPr>
                        <a:t>1. Responsible and always take the initiative to be engaged in the community</a:t>
                      </a:r>
                    </a:p>
                  </a:txBody>
                  <a:tcPr marL="14288" marR="14288" marT="14288" marB="68580" anchor="b"/>
                </a:tc>
                <a:tc>
                  <a:txBody>
                    <a:bodyPr/>
                    <a:lstStyle/>
                    <a:p>
                      <a:pPr algn="l" fontAlgn="b"/>
                      <a:r>
                        <a:rPr lang="en-US" sz="1400" b="0" i="0" u="none" strike="noStrike">
                          <a:solidFill>
                            <a:srgbClr val="000000"/>
                          </a:solidFill>
                          <a:effectLst/>
                          <a:latin typeface="Arial" panose="020B0604020202020204" pitchFamily="34" charset="0"/>
                        </a:rPr>
                        <a:t>1. Very responsible and always take the initiative to be engaged in the community</a:t>
                      </a:r>
                    </a:p>
                  </a:txBody>
                  <a:tcPr marL="14288" marR="14288" marT="14288" marB="68580" anchor="b"/>
                </a:tc>
                <a:tc rowSpan="2">
                  <a:txBody>
                    <a:bodyPr/>
                    <a:lstStyle/>
                    <a:p>
                      <a:pPr algn="r" fontAlgn="ctr"/>
                      <a:r>
                        <a:rPr lang="en-MY" sz="1500" b="1" i="0" u="none" strike="noStrike" dirty="0">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851770455"/>
                  </a:ext>
                </a:extLst>
              </a:tr>
              <a:tr h="3047254">
                <a:tc rowSpan="2">
                  <a:txBody>
                    <a:bodyPr/>
                    <a:lstStyle/>
                    <a:p>
                      <a:pPr algn="ctr" fontAlgn="b"/>
                      <a:endParaRPr lang="en-MY" sz="1700" b="0" i="0" u="none" strike="noStrike" dirty="0">
                        <a:solidFill>
                          <a:srgbClr val="000000"/>
                        </a:solidFill>
                        <a:effectLst/>
                        <a:latin typeface="Calibri" panose="020F0502020204030204" pitchFamily="34" charset="0"/>
                      </a:endParaRPr>
                    </a:p>
                  </a:txBody>
                  <a:tcPr marL="14288" marR="14288" marT="14288" marB="68580" anchor="b"/>
                </a:tc>
                <a:tc>
                  <a:txBody>
                    <a:bodyPr/>
                    <a:lstStyle/>
                    <a:p>
                      <a:pPr algn="l" fontAlgn="b"/>
                      <a:endParaRPr lang="en-MY" sz="1700" b="0" i="0" u="none" strike="noStrike">
                        <a:solidFill>
                          <a:srgbClr val="000000"/>
                        </a:solidFill>
                        <a:effectLst/>
                        <a:latin typeface="Calibri" panose="020F0502020204030204" pitchFamily="34" charset="0"/>
                      </a:endParaRPr>
                    </a:p>
                  </a:txBody>
                  <a:tcPr marL="14288" marR="14288" marT="14288" marB="68580" anchor="b"/>
                </a:tc>
                <a:tc vMerge="1">
                  <a:txBody>
                    <a:bodyPr/>
                    <a:lstStyle/>
                    <a:p>
                      <a:endParaRPr lang="en-MY"/>
                    </a:p>
                  </a:txBody>
                  <a:tcPr/>
                </a:tc>
                <a:tc vMerge="1">
                  <a:txBody>
                    <a:bodyPr/>
                    <a:lstStyle/>
                    <a:p>
                      <a:endParaRPr lang="en-MY"/>
                    </a:p>
                  </a:txBody>
                  <a:tcPr/>
                </a:tc>
                <a:tc vMerge="1">
                  <a:txBody>
                    <a:bodyPr/>
                    <a:lstStyle/>
                    <a:p>
                      <a:endParaRPr lang="en-MY"/>
                    </a:p>
                  </a:txBody>
                  <a:tcPr/>
                </a:tc>
                <a:tc>
                  <a:txBody>
                    <a:bodyPr/>
                    <a:lstStyle/>
                    <a:p>
                      <a:pPr algn="l" fontAlgn="b"/>
                      <a:r>
                        <a:rPr lang="en-US" sz="1400" b="0" i="0" u="none" strike="noStrike" dirty="0">
                          <a:solidFill>
                            <a:srgbClr val="000000"/>
                          </a:solidFill>
                          <a:effectLst/>
                          <a:latin typeface="Arial" panose="020B0604020202020204" pitchFamily="34" charset="0"/>
                        </a:rPr>
                        <a:t>2. Able to act as an agent of change (such as maintaining, improving, stabilizing moral values and norms) in the community</a:t>
                      </a:r>
                    </a:p>
                  </a:txBody>
                  <a:tcPr marL="14288" marR="14288" marT="14288" marB="68580" anchor="b"/>
                </a:tc>
                <a:tc>
                  <a:txBody>
                    <a:bodyPr/>
                    <a:lstStyle/>
                    <a:p>
                      <a:pPr algn="l" fontAlgn="b"/>
                      <a:r>
                        <a:rPr lang="en-US" sz="1400" b="0" i="0" u="none" strike="noStrike">
                          <a:solidFill>
                            <a:srgbClr val="000000"/>
                          </a:solidFill>
                          <a:effectLst/>
                          <a:latin typeface="Arial" panose="020B0604020202020204" pitchFamily="34" charset="0"/>
                        </a:rPr>
                        <a:t>2. Able to play an active role as an agent of change (such as maintaining, improving, stabilizing moral values and norms) in the community</a:t>
                      </a:r>
                    </a:p>
                  </a:txBody>
                  <a:tcPr marL="14288" marR="14288" marT="14288" marB="68580" anchor="b"/>
                </a:tc>
                <a:tc vMerge="1">
                  <a:txBody>
                    <a:bodyPr/>
                    <a:lstStyle/>
                    <a:p>
                      <a:endParaRPr lang="en-MY"/>
                    </a:p>
                  </a:txBody>
                  <a:tcPr/>
                </a:tc>
                <a:extLst>
                  <a:ext uri="{0D108BD9-81ED-4DB2-BD59-A6C34878D82A}">
                    <a16:rowId xmlns:a16="http://schemas.microsoft.com/office/drawing/2014/main" val="2595331162"/>
                  </a:ext>
                </a:extLst>
              </a:tr>
              <a:tr h="2364441">
                <a:tc vMerge="1">
                  <a:txBody>
                    <a:bodyPr/>
                    <a:lstStyle/>
                    <a:p>
                      <a:endParaRPr lang="en-MY"/>
                    </a:p>
                  </a:txBody>
                  <a:tcPr/>
                </a:tc>
                <a:tc>
                  <a:txBody>
                    <a:bodyPr/>
                    <a:lstStyle/>
                    <a:p>
                      <a:pPr algn="ctr" fontAlgn="t"/>
                      <a:r>
                        <a:rPr lang="en-US" sz="1400" b="0" i="0" u="none" strike="noStrike">
                          <a:solidFill>
                            <a:srgbClr val="000000"/>
                          </a:solidFill>
                          <a:effectLst/>
                          <a:latin typeface="Arial" panose="020B0604020202020204" pitchFamily="34" charset="0"/>
                        </a:rPr>
                        <a:t>Rational attitude towards a multicultural society</a:t>
                      </a:r>
                    </a:p>
                  </a:txBody>
                  <a:tcPr marL="14288" marR="14288" marT="14288" marB="68580"/>
                </a:tc>
                <a:tc>
                  <a:txBody>
                    <a:bodyPr/>
                    <a:lstStyle/>
                    <a:p>
                      <a:pPr algn="ctr" fontAlgn="t"/>
                      <a:r>
                        <a:rPr lang="en-US" sz="1400" b="0" i="0" u="none" strike="noStrike">
                          <a:solidFill>
                            <a:srgbClr val="000000"/>
                          </a:solidFill>
                          <a:effectLst/>
                          <a:latin typeface="Arial" panose="020B0604020202020204" pitchFamily="34" charset="0"/>
                        </a:rPr>
                        <a:t>Not concern and can not give idea regarding the device/project application for the benefit community</a:t>
                      </a:r>
                    </a:p>
                  </a:txBody>
                  <a:tcPr marL="14288" marR="14288" marT="14288" marB="68580"/>
                </a:tc>
                <a:tc>
                  <a:txBody>
                    <a:bodyPr/>
                    <a:lstStyle/>
                    <a:p>
                      <a:pPr algn="ctr" fontAlgn="t"/>
                      <a:r>
                        <a:rPr lang="en-US" sz="1400" b="0" i="0" u="none" strike="noStrike">
                          <a:solidFill>
                            <a:srgbClr val="000000"/>
                          </a:solidFill>
                          <a:effectLst/>
                          <a:latin typeface="Arial" panose="020B0604020202020204" pitchFamily="34" charset="0"/>
                        </a:rPr>
                        <a:t>Little concern and can not give idea regarding device/project application for the benefit community</a:t>
                      </a:r>
                    </a:p>
                  </a:txBody>
                  <a:tcPr marL="14288" marR="14288" marT="14288" marB="68580"/>
                </a:tc>
                <a:tc>
                  <a:txBody>
                    <a:bodyPr/>
                    <a:lstStyle/>
                    <a:p>
                      <a:pPr algn="ctr" fontAlgn="t"/>
                      <a:r>
                        <a:rPr lang="en-US" sz="1400" b="0" i="0" u="none" strike="noStrike">
                          <a:solidFill>
                            <a:srgbClr val="000000"/>
                          </a:solidFill>
                          <a:effectLst/>
                          <a:latin typeface="Arial" panose="020B0604020202020204" pitchFamily="34" charset="0"/>
                        </a:rPr>
                        <a:t>Able to generate idea regarding the aplication of the device/project for the benefit of community with lecturer guidance</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generate idea regarding the aplication of the device/project for the benefit of community </a:t>
                      </a:r>
                    </a:p>
                  </a:txBody>
                  <a:tcPr marL="14288" marR="14288" marT="14288" marB="68580"/>
                </a:tc>
                <a:tc>
                  <a:txBody>
                    <a:bodyPr/>
                    <a:lstStyle/>
                    <a:p>
                      <a:pPr algn="l" fontAlgn="t"/>
                      <a:r>
                        <a:rPr lang="en-US" sz="1400" b="0" i="0" u="none" strike="noStrike">
                          <a:solidFill>
                            <a:srgbClr val="000000"/>
                          </a:solidFill>
                          <a:effectLst/>
                          <a:latin typeface="Arial" panose="020B0604020202020204" pitchFamily="34" charset="0"/>
                        </a:rPr>
                        <a:t>Able to generate excellent idea regarding the aplication of the device/project for the benefit of community </a:t>
                      </a:r>
                    </a:p>
                  </a:txBody>
                  <a:tcPr marL="14288" marR="14288" marT="14288" marB="68580"/>
                </a:tc>
                <a:tc>
                  <a:txBody>
                    <a:bodyPr/>
                    <a:lstStyle/>
                    <a:p>
                      <a:pPr algn="r" fontAlgn="ctr"/>
                      <a:r>
                        <a:rPr lang="en-MY" sz="1700" b="1" i="0" u="none" strike="noStrike" dirty="0">
                          <a:solidFill>
                            <a:srgbClr val="000000"/>
                          </a:solidFill>
                          <a:effectLst/>
                          <a:latin typeface="Calibri" panose="020F0502020204030204" pitchFamily="34" charset="0"/>
                        </a:rPr>
                        <a:t>/ 5</a:t>
                      </a:r>
                    </a:p>
                  </a:txBody>
                  <a:tcPr marL="14288" marR="14288" marT="14288" marB="68580" anchor="ctr"/>
                </a:tc>
                <a:extLst>
                  <a:ext uri="{0D108BD9-81ED-4DB2-BD59-A6C34878D82A}">
                    <a16:rowId xmlns:a16="http://schemas.microsoft.com/office/drawing/2014/main" val="3539846570"/>
                  </a:ext>
                </a:extLst>
              </a:tr>
            </a:tbl>
          </a:graphicData>
        </a:graphic>
      </p:graphicFrame>
    </p:spTree>
    <p:extLst>
      <p:ext uri="{BB962C8B-B14F-4D97-AF65-F5344CB8AC3E}">
        <p14:creationId xmlns:p14="http://schemas.microsoft.com/office/powerpoint/2010/main" val="1890150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79496" y="0"/>
            <a:ext cx="8996085" cy="89960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81976" y="-1991669"/>
            <a:ext cx="7242652" cy="7242652"/>
          </a:xfrm>
          <a:prstGeom prst="rect">
            <a:avLst/>
          </a:prstGeom>
        </p:spPr>
      </p:pic>
      <p:pic>
        <p:nvPicPr>
          <p:cNvPr id="5" name="Picture 5"/>
          <p:cNvPicPr>
            <a:picLocks noChangeAspect="1"/>
          </p:cNvPicPr>
          <p:nvPr/>
        </p:nvPicPr>
        <p:blipFill>
          <a:blip r:embed="rId6"/>
          <a:srcRect/>
          <a:stretch>
            <a:fillRect/>
          </a:stretch>
        </p:blipFill>
        <p:spPr>
          <a:xfrm>
            <a:off x="16008678" y="6743700"/>
            <a:ext cx="2068860" cy="3419603"/>
          </a:xfrm>
          <a:prstGeom prst="rect">
            <a:avLst/>
          </a:prstGeom>
        </p:spPr>
      </p:pic>
      <p:pic>
        <p:nvPicPr>
          <p:cNvPr id="6" name="Picture 6"/>
          <p:cNvPicPr>
            <a:picLocks noChangeAspect="1"/>
          </p:cNvPicPr>
          <p:nvPr/>
        </p:nvPicPr>
        <p:blipFill>
          <a:blip r:embed="rId7"/>
          <a:srcRect/>
          <a:stretch>
            <a:fillRect/>
          </a:stretch>
        </p:blipFill>
        <p:spPr>
          <a:xfrm rot="1302014">
            <a:off x="-638796" y="-793824"/>
            <a:ext cx="2972074" cy="5379318"/>
          </a:xfrm>
          <a:prstGeom prst="rect">
            <a:avLst/>
          </a:prstGeom>
        </p:spPr>
      </p:pic>
      <p:sp>
        <p:nvSpPr>
          <p:cNvPr id="14" name="TextBox 7">
            <a:extLst>
              <a:ext uri="{FF2B5EF4-FFF2-40B4-BE49-F238E27FC236}">
                <a16:creationId xmlns:a16="http://schemas.microsoft.com/office/drawing/2014/main" id="{AB09721F-80C6-4634-8F76-33ABD4BF3080}"/>
              </a:ext>
            </a:extLst>
          </p:cNvPr>
          <p:cNvSpPr txBox="1"/>
          <p:nvPr/>
        </p:nvSpPr>
        <p:spPr>
          <a:xfrm>
            <a:off x="2380715" y="357319"/>
            <a:ext cx="14192484" cy="1571392"/>
          </a:xfrm>
          <a:prstGeom prst="rect">
            <a:avLst/>
          </a:prstGeom>
        </p:spPr>
        <p:txBody>
          <a:bodyPr wrap="square" lIns="0" tIns="0" rIns="0" bIns="0" rtlCol="0" anchor="t">
            <a:spAutoFit/>
          </a:bodyPr>
          <a:lstStyle/>
          <a:p>
            <a:pPr algn="ctr">
              <a:lnSpc>
                <a:spcPts val="13667"/>
              </a:lnSpc>
            </a:pPr>
            <a:r>
              <a:rPr lang="en-US" sz="7200" dirty="0">
                <a:solidFill>
                  <a:srgbClr val="FFFF00"/>
                </a:solidFill>
                <a:latin typeface="Neue Machina UltraBold"/>
              </a:rPr>
              <a:t>BAB 3 : </a:t>
            </a:r>
            <a:r>
              <a:rPr lang="en-US" sz="7200" dirty="0" err="1">
                <a:solidFill>
                  <a:srgbClr val="FFFF00"/>
                </a:solidFill>
                <a:latin typeface="Neue Machina UltraBold"/>
              </a:rPr>
              <a:t>Metodologi</a:t>
            </a:r>
            <a:endParaRPr lang="en-US" sz="7200" dirty="0">
              <a:solidFill>
                <a:srgbClr val="FFFF00"/>
              </a:solidFill>
              <a:latin typeface="Neue Machina UltraBold"/>
            </a:endParaRPr>
          </a:p>
        </p:txBody>
      </p:sp>
      <p:sp>
        <p:nvSpPr>
          <p:cNvPr id="15" name="Rectangle 14">
            <a:extLst>
              <a:ext uri="{FF2B5EF4-FFF2-40B4-BE49-F238E27FC236}">
                <a16:creationId xmlns:a16="http://schemas.microsoft.com/office/drawing/2014/main" id="{49645C80-F6D9-4373-8235-81435AB44928}"/>
              </a:ext>
            </a:extLst>
          </p:cNvPr>
          <p:cNvSpPr/>
          <p:nvPr/>
        </p:nvSpPr>
        <p:spPr>
          <a:xfrm>
            <a:off x="3962400" y="2881342"/>
            <a:ext cx="12268200" cy="4401205"/>
          </a:xfrm>
          <a:prstGeom prst="rect">
            <a:avLst/>
          </a:prstGeom>
        </p:spPr>
        <p:txBody>
          <a:bodyPr wrap="square">
            <a:spAutoFit/>
          </a:bodyPr>
          <a:lstStyle/>
          <a:p>
            <a:pPr lvl="0" fontAlgn="base">
              <a:spcBef>
                <a:spcPct val="20000"/>
              </a:spcBef>
              <a:spcAft>
                <a:spcPct val="0"/>
              </a:spcAft>
              <a:buClr>
                <a:schemeClr val="tx1"/>
              </a:buClr>
            </a:pPr>
            <a:r>
              <a:rPr lang="en-MY" sz="4000" dirty="0">
                <a:solidFill>
                  <a:schemeClr val="bg1"/>
                </a:solidFill>
              </a:rPr>
              <a:t>3.1 </a:t>
            </a:r>
            <a:r>
              <a:rPr lang="en-MY" sz="4000" dirty="0" err="1">
                <a:solidFill>
                  <a:schemeClr val="bg1"/>
                </a:solidFill>
              </a:rPr>
              <a:t>Pendahuluan</a:t>
            </a:r>
            <a:r>
              <a:rPr lang="en-MY" sz="4000" dirty="0">
                <a:solidFill>
                  <a:schemeClr val="bg1"/>
                </a:solidFill>
              </a:rPr>
              <a:t> </a:t>
            </a:r>
          </a:p>
          <a:p>
            <a:pPr lvl="0" fontAlgn="base">
              <a:spcBef>
                <a:spcPct val="20000"/>
              </a:spcBef>
              <a:spcAft>
                <a:spcPct val="0"/>
              </a:spcAft>
              <a:buClr>
                <a:schemeClr val="tx1"/>
              </a:buClr>
            </a:pPr>
            <a:r>
              <a:rPr lang="en-MY" sz="4000" dirty="0">
                <a:solidFill>
                  <a:schemeClr val="bg1"/>
                </a:solidFill>
              </a:rPr>
              <a:t>3.2 </a:t>
            </a:r>
            <a:r>
              <a:rPr lang="en-MY" sz="4000" dirty="0" err="1">
                <a:solidFill>
                  <a:schemeClr val="bg1"/>
                </a:solidFill>
              </a:rPr>
              <a:t>Reka</a:t>
            </a:r>
            <a:r>
              <a:rPr lang="en-MY" sz="4000" dirty="0">
                <a:solidFill>
                  <a:schemeClr val="bg1"/>
                </a:solidFill>
              </a:rPr>
              <a:t> </a:t>
            </a:r>
            <a:r>
              <a:rPr lang="en-MY" sz="4000" dirty="0" err="1">
                <a:solidFill>
                  <a:schemeClr val="bg1"/>
                </a:solidFill>
              </a:rPr>
              <a:t>Bentuk</a:t>
            </a:r>
            <a:r>
              <a:rPr lang="en-MY" sz="4000" dirty="0">
                <a:solidFill>
                  <a:schemeClr val="bg1"/>
                </a:solidFill>
              </a:rPr>
              <a:t> </a:t>
            </a:r>
            <a:r>
              <a:rPr lang="en-MY" sz="4000" dirty="0" err="1">
                <a:solidFill>
                  <a:schemeClr val="bg1"/>
                </a:solidFill>
              </a:rPr>
              <a:t>Projek</a:t>
            </a:r>
            <a:r>
              <a:rPr lang="en-MY" sz="4000" dirty="0">
                <a:solidFill>
                  <a:schemeClr val="bg1"/>
                </a:solidFill>
              </a:rPr>
              <a:t> </a:t>
            </a:r>
          </a:p>
          <a:p>
            <a:pPr lvl="0" fontAlgn="base">
              <a:spcBef>
                <a:spcPct val="20000"/>
              </a:spcBef>
              <a:spcAft>
                <a:spcPct val="0"/>
              </a:spcAft>
              <a:buClr>
                <a:schemeClr val="tx1"/>
              </a:buClr>
            </a:pPr>
            <a:r>
              <a:rPr lang="en-MY" sz="4000" dirty="0">
                <a:solidFill>
                  <a:schemeClr val="bg1"/>
                </a:solidFill>
              </a:rPr>
              <a:t>3.2.1 </a:t>
            </a:r>
            <a:r>
              <a:rPr lang="en-MY" sz="4000" dirty="0" err="1">
                <a:solidFill>
                  <a:schemeClr val="bg1"/>
                </a:solidFill>
              </a:rPr>
              <a:t>Kaedah</a:t>
            </a:r>
            <a:r>
              <a:rPr lang="en-MY" sz="4000" dirty="0">
                <a:solidFill>
                  <a:schemeClr val="bg1"/>
                </a:solidFill>
              </a:rPr>
              <a:t>/</a:t>
            </a:r>
            <a:r>
              <a:rPr lang="en-MY" sz="4000" dirty="0" err="1">
                <a:solidFill>
                  <a:schemeClr val="bg1"/>
                </a:solidFill>
              </a:rPr>
              <a:t>Prosedur</a:t>
            </a:r>
            <a:r>
              <a:rPr lang="en-MY" sz="4000" dirty="0">
                <a:solidFill>
                  <a:schemeClr val="bg1"/>
                </a:solidFill>
              </a:rPr>
              <a:t>/Teknik </a:t>
            </a:r>
            <a:r>
              <a:rPr lang="en-MY" sz="4000" dirty="0" err="1">
                <a:solidFill>
                  <a:schemeClr val="bg1"/>
                </a:solidFill>
              </a:rPr>
              <a:t>Penghasilan</a:t>
            </a:r>
            <a:r>
              <a:rPr lang="en-MY" sz="4000" dirty="0">
                <a:solidFill>
                  <a:schemeClr val="bg1"/>
                </a:solidFill>
              </a:rPr>
              <a:t> </a:t>
            </a:r>
            <a:r>
              <a:rPr lang="en-MY" sz="4000" dirty="0" err="1">
                <a:solidFill>
                  <a:schemeClr val="bg1"/>
                </a:solidFill>
              </a:rPr>
              <a:t>Projek</a:t>
            </a:r>
            <a:r>
              <a:rPr lang="en-MY" sz="4000" dirty="0">
                <a:solidFill>
                  <a:schemeClr val="bg1"/>
                </a:solidFill>
              </a:rPr>
              <a:t> </a:t>
            </a:r>
          </a:p>
          <a:p>
            <a:pPr lvl="0" fontAlgn="base">
              <a:spcBef>
                <a:spcPct val="20000"/>
              </a:spcBef>
              <a:spcAft>
                <a:spcPct val="0"/>
              </a:spcAft>
              <a:buClr>
                <a:schemeClr val="tx1"/>
              </a:buClr>
            </a:pPr>
            <a:r>
              <a:rPr lang="en-MY" sz="4000" dirty="0">
                <a:solidFill>
                  <a:schemeClr val="bg1"/>
                </a:solidFill>
              </a:rPr>
              <a:t>3.2.2 </a:t>
            </a:r>
            <a:r>
              <a:rPr lang="en-MY" sz="4000" dirty="0" err="1">
                <a:solidFill>
                  <a:schemeClr val="bg1"/>
                </a:solidFill>
              </a:rPr>
              <a:t>Bahan</a:t>
            </a:r>
            <a:r>
              <a:rPr lang="en-MY" sz="4000" dirty="0">
                <a:solidFill>
                  <a:schemeClr val="bg1"/>
                </a:solidFill>
              </a:rPr>
              <a:t> dan </a:t>
            </a:r>
            <a:r>
              <a:rPr lang="en-MY" sz="4000" dirty="0" err="1">
                <a:solidFill>
                  <a:schemeClr val="bg1"/>
                </a:solidFill>
              </a:rPr>
              <a:t>Peralatan</a:t>
            </a:r>
            <a:r>
              <a:rPr lang="en-MY" sz="4000" dirty="0">
                <a:solidFill>
                  <a:schemeClr val="bg1"/>
                </a:solidFill>
              </a:rPr>
              <a:t> </a:t>
            </a:r>
          </a:p>
          <a:p>
            <a:pPr lvl="0" fontAlgn="base">
              <a:spcBef>
                <a:spcPct val="20000"/>
              </a:spcBef>
              <a:spcAft>
                <a:spcPct val="0"/>
              </a:spcAft>
              <a:buClr>
                <a:schemeClr val="tx1"/>
              </a:buClr>
            </a:pPr>
            <a:r>
              <a:rPr lang="en-MY" sz="4000" dirty="0">
                <a:solidFill>
                  <a:schemeClr val="bg1"/>
                </a:solidFill>
              </a:rPr>
              <a:t>3.2.3 </a:t>
            </a:r>
            <a:r>
              <a:rPr lang="en-MY" sz="4000" dirty="0" err="1">
                <a:solidFill>
                  <a:schemeClr val="bg1"/>
                </a:solidFill>
              </a:rPr>
              <a:t>Kaedah</a:t>
            </a:r>
            <a:r>
              <a:rPr lang="en-MY" sz="4000" dirty="0">
                <a:solidFill>
                  <a:schemeClr val="bg1"/>
                </a:solidFill>
              </a:rPr>
              <a:t> </a:t>
            </a:r>
            <a:r>
              <a:rPr lang="en-MY" sz="4000" dirty="0" err="1">
                <a:solidFill>
                  <a:schemeClr val="bg1"/>
                </a:solidFill>
              </a:rPr>
              <a:t>Analisis</a:t>
            </a:r>
            <a:r>
              <a:rPr lang="en-MY" sz="4000" dirty="0">
                <a:solidFill>
                  <a:schemeClr val="bg1"/>
                </a:solidFill>
              </a:rPr>
              <a:t> Data </a:t>
            </a:r>
          </a:p>
          <a:p>
            <a:pPr lvl="0" fontAlgn="base">
              <a:spcBef>
                <a:spcPct val="20000"/>
              </a:spcBef>
              <a:spcAft>
                <a:spcPct val="0"/>
              </a:spcAft>
              <a:buClr>
                <a:schemeClr val="tx1"/>
              </a:buClr>
            </a:pPr>
            <a:r>
              <a:rPr lang="en-MY" sz="4000" dirty="0">
                <a:solidFill>
                  <a:schemeClr val="bg1"/>
                </a:solidFill>
              </a:rPr>
              <a:t>3.3 </a:t>
            </a:r>
            <a:r>
              <a:rPr lang="en-MY" sz="4000" dirty="0" err="1">
                <a:solidFill>
                  <a:schemeClr val="bg1"/>
                </a:solidFill>
              </a:rPr>
              <a:t>Rumusan</a:t>
            </a:r>
            <a:r>
              <a:rPr lang="en-MY" sz="4000" dirty="0">
                <a:solidFill>
                  <a:schemeClr val="bg1"/>
                </a:solid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57224" y="4493916"/>
            <a:ext cx="5428652" cy="5428652"/>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25882" y="6874980"/>
            <a:ext cx="6095177" cy="6095177"/>
          </a:xfrm>
          <a:prstGeom prst="rect">
            <a:avLst/>
          </a:prstGeom>
        </p:spPr>
      </p:pic>
      <p:pic>
        <p:nvPicPr>
          <p:cNvPr id="13" name="Picture 13"/>
          <p:cNvPicPr>
            <a:picLocks noChangeAspect="1"/>
          </p:cNvPicPr>
          <p:nvPr/>
        </p:nvPicPr>
        <p:blipFill>
          <a:blip r:embed="rId4"/>
          <a:srcRect r="5349"/>
          <a:stretch>
            <a:fillRect/>
          </a:stretch>
        </p:blipFill>
        <p:spPr>
          <a:xfrm rot="-320654">
            <a:off x="15023685" y="2224"/>
            <a:ext cx="4471230" cy="2308815"/>
          </a:xfrm>
          <a:prstGeom prst="rect">
            <a:avLst/>
          </a:prstGeom>
        </p:spPr>
      </p:pic>
      <p:pic>
        <p:nvPicPr>
          <p:cNvPr id="14" name="Picture 14"/>
          <p:cNvPicPr>
            <a:picLocks noChangeAspect="1"/>
          </p:cNvPicPr>
          <p:nvPr/>
        </p:nvPicPr>
        <p:blipFill>
          <a:blip r:embed="rId5"/>
          <a:srcRect/>
          <a:stretch>
            <a:fillRect/>
          </a:stretch>
        </p:blipFill>
        <p:spPr>
          <a:xfrm rot="4661459">
            <a:off x="-860948" y="8286627"/>
            <a:ext cx="2778658" cy="2285446"/>
          </a:xfrm>
          <a:prstGeom prst="rect">
            <a:avLst/>
          </a:prstGeom>
        </p:spPr>
      </p:pic>
      <p:pic>
        <p:nvPicPr>
          <p:cNvPr id="15" name="Picture 15"/>
          <p:cNvPicPr>
            <a:picLocks noChangeAspect="1"/>
          </p:cNvPicPr>
          <p:nvPr/>
        </p:nvPicPr>
        <p:blipFill>
          <a:blip r:embed="rId6"/>
          <a:srcRect/>
          <a:stretch>
            <a:fillRect/>
          </a:stretch>
        </p:blipFill>
        <p:spPr>
          <a:xfrm>
            <a:off x="15778223" y="6543974"/>
            <a:ext cx="7210834" cy="5994006"/>
          </a:xfrm>
          <a:prstGeom prst="rect">
            <a:avLst/>
          </a:prstGeom>
        </p:spPr>
      </p:pic>
      <p:sp>
        <p:nvSpPr>
          <p:cNvPr id="23" name="TextBox 7">
            <a:extLst>
              <a:ext uri="{FF2B5EF4-FFF2-40B4-BE49-F238E27FC236}">
                <a16:creationId xmlns:a16="http://schemas.microsoft.com/office/drawing/2014/main" id="{16B311E6-E7D2-451D-BBD7-4A4C48D285E3}"/>
              </a:ext>
            </a:extLst>
          </p:cNvPr>
          <p:cNvSpPr txBox="1"/>
          <p:nvPr/>
        </p:nvSpPr>
        <p:spPr>
          <a:xfrm>
            <a:off x="1426953" y="548835"/>
            <a:ext cx="14192484" cy="1571392"/>
          </a:xfrm>
          <a:prstGeom prst="rect">
            <a:avLst/>
          </a:prstGeom>
        </p:spPr>
        <p:txBody>
          <a:bodyPr wrap="square" lIns="0" tIns="0" rIns="0" bIns="0" rtlCol="0" anchor="t">
            <a:spAutoFit/>
          </a:bodyPr>
          <a:lstStyle/>
          <a:p>
            <a:pPr algn="ctr">
              <a:lnSpc>
                <a:spcPts val="13667"/>
              </a:lnSpc>
            </a:pPr>
            <a:r>
              <a:rPr lang="en-US" sz="6600" dirty="0">
                <a:solidFill>
                  <a:srgbClr val="FFFF00"/>
                </a:solidFill>
                <a:latin typeface="Neue Machina UltraBold"/>
              </a:rPr>
              <a:t>BAB 4 : </a:t>
            </a:r>
            <a:r>
              <a:rPr lang="en-US" sz="6600" dirty="0" err="1">
                <a:solidFill>
                  <a:srgbClr val="FFFF00"/>
                </a:solidFill>
                <a:latin typeface="Neue Machina UltraBold"/>
              </a:rPr>
              <a:t>Rujukan</a:t>
            </a:r>
            <a:r>
              <a:rPr lang="en-US" sz="6600" dirty="0">
                <a:solidFill>
                  <a:srgbClr val="FFFF00"/>
                </a:solidFill>
                <a:latin typeface="Neue Machina UltraBold"/>
              </a:rPr>
              <a:t> / Lampiran</a:t>
            </a:r>
          </a:p>
        </p:txBody>
      </p:sp>
      <p:sp>
        <p:nvSpPr>
          <p:cNvPr id="24" name="Rectangle 23">
            <a:extLst>
              <a:ext uri="{FF2B5EF4-FFF2-40B4-BE49-F238E27FC236}">
                <a16:creationId xmlns:a16="http://schemas.microsoft.com/office/drawing/2014/main" id="{5F8BEB43-6DC5-4723-A298-838119E70D55}"/>
              </a:ext>
            </a:extLst>
          </p:cNvPr>
          <p:cNvSpPr/>
          <p:nvPr/>
        </p:nvSpPr>
        <p:spPr>
          <a:xfrm>
            <a:off x="1676400" y="3087681"/>
            <a:ext cx="16078200" cy="3207032"/>
          </a:xfrm>
          <a:prstGeom prst="rect">
            <a:avLst/>
          </a:prstGeom>
        </p:spPr>
        <p:txBody>
          <a:bodyPr wrap="square">
            <a:spAutoFit/>
          </a:bodyPr>
          <a:lstStyle/>
          <a:p>
            <a:pPr lvl="0" fontAlgn="base">
              <a:spcBef>
                <a:spcPct val="20000"/>
              </a:spcBef>
              <a:spcAft>
                <a:spcPct val="0"/>
              </a:spcAft>
              <a:buClr>
                <a:schemeClr val="tx1"/>
              </a:buClr>
            </a:pPr>
            <a:r>
              <a:rPr lang="en-MY" sz="4400" dirty="0">
                <a:solidFill>
                  <a:schemeClr val="bg1"/>
                </a:solidFill>
              </a:rPr>
              <a:t>4.1 Carta Gantt </a:t>
            </a:r>
          </a:p>
          <a:p>
            <a:pPr lvl="0" fontAlgn="base">
              <a:spcBef>
                <a:spcPct val="20000"/>
              </a:spcBef>
              <a:spcAft>
                <a:spcPct val="0"/>
              </a:spcAft>
              <a:buClr>
                <a:schemeClr val="tx1"/>
              </a:buClr>
            </a:pPr>
            <a:r>
              <a:rPr lang="en-MY" sz="4400" dirty="0">
                <a:solidFill>
                  <a:schemeClr val="bg1"/>
                </a:solidFill>
              </a:rPr>
              <a:t>4.2 </a:t>
            </a:r>
            <a:r>
              <a:rPr lang="en-MY" sz="4400" dirty="0" err="1">
                <a:solidFill>
                  <a:schemeClr val="bg1"/>
                </a:solidFill>
              </a:rPr>
              <a:t>Anggaran</a:t>
            </a:r>
            <a:r>
              <a:rPr lang="en-MY" sz="4400" dirty="0">
                <a:solidFill>
                  <a:schemeClr val="bg1"/>
                </a:solidFill>
              </a:rPr>
              <a:t> Kos </a:t>
            </a:r>
            <a:r>
              <a:rPr lang="en-MY" sz="4400" dirty="0" err="1">
                <a:solidFill>
                  <a:schemeClr val="bg1"/>
                </a:solidFill>
              </a:rPr>
              <a:t>Projek</a:t>
            </a:r>
            <a:r>
              <a:rPr lang="en-MY" sz="4400" dirty="0">
                <a:solidFill>
                  <a:schemeClr val="bg1"/>
                </a:solidFill>
              </a:rPr>
              <a:t> </a:t>
            </a:r>
          </a:p>
          <a:p>
            <a:pPr lvl="0" fontAlgn="base">
              <a:spcBef>
                <a:spcPct val="20000"/>
              </a:spcBef>
              <a:spcAft>
                <a:spcPct val="0"/>
              </a:spcAft>
              <a:buClr>
                <a:schemeClr val="tx1"/>
              </a:buClr>
            </a:pPr>
            <a:r>
              <a:rPr lang="en-MY" sz="4400" dirty="0">
                <a:solidFill>
                  <a:schemeClr val="bg1"/>
                </a:solidFill>
              </a:rPr>
              <a:t>4.3 </a:t>
            </a:r>
            <a:r>
              <a:rPr lang="en-MY" sz="4400" dirty="0" err="1">
                <a:solidFill>
                  <a:schemeClr val="bg1"/>
                </a:solidFill>
              </a:rPr>
              <a:t>Spesifikasi</a:t>
            </a:r>
            <a:r>
              <a:rPr lang="en-MY" sz="4400" dirty="0">
                <a:solidFill>
                  <a:schemeClr val="bg1"/>
                </a:solidFill>
              </a:rPr>
              <a:t> dan </a:t>
            </a:r>
            <a:r>
              <a:rPr lang="en-MY" sz="4400" dirty="0" err="1">
                <a:solidFill>
                  <a:schemeClr val="bg1"/>
                </a:solidFill>
              </a:rPr>
              <a:t>Senarai</a:t>
            </a:r>
            <a:r>
              <a:rPr lang="en-MY" sz="4400" dirty="0">
                <a:solidFill>
                  <a:schemeClr val="bg1"/>
                </a:solidFill>
              </a:rPr>
              <a:t> </a:t>
            </a:r>
            <a:r>
              <a:rPr lang="en-MY" sz="4400" dirty="0" err="1">
                <a:solidFill>
                  <a:schemeClr val="bg1"/>
                </a:solidFill>
              </a:rPr>
              <a:t>Bahan</a:t>
            </a:r>
            <a:r>
              <a:rPr lang="en-MY" sz="4400" dirty="0">
                <a:solidFill>
                  <a:schemeClr val="bg1"/>
                </a:solidFill>
              </a:rPr>
              <a:t> dan </a:t>
            </a:r>
            <a:r>
              <a:rPr lang="en-MY" sz="4400" dirty="0" err="1">
                <a:solidFill>
                  <a:schemeClr val="bg1"/>
                </a:solidFill>
              </a:rPr>
              <a:t>Peralatan</a:t>
            </a:r>
            <a:r>
              <a:rPr lang="en-MY" sz="4400" dirty="0">
                <a:solidFill>
                  <a:schemeClr val="bg1"/>
                </a:solidFill>
              </a:rPr>
              <a:t> (</a:t>
            </a:r>
            <a:r>
              <a:rPr lang="en-MY" sz="4400" dirty="0" err="1">
                <a:solidFill>
                  <a:schemeClr val="bg1"/>
                </a:solidFill>
              </a:rPr>
              <a:t>jika</a:t>
            </a:r>
            <a:r>
              <a:rPr lang="en-MY" sz="4400" dirty="0">
                <a:solidFill>
                  <a:schemeClr val="bg1"/>
                </a:solidFill>
              </a:rPr>
              <a:t> </a:t>
            </a:r>
            <a:r>
              <a:rPr lang="en-MY" sz="4400" dirty="0" err="1">
                <a:solidFill>
                  <a:schemeClr val="bg1"/>
                </a:solidFill>
              </a:rPr>
              <a:t>berkaitan</a:t>
            </a:r>
            <a:r>
              <a:rPr lang="en-MY" sz="4400" dirty="0">
                <a:solidFill>
                  <a:schemeClr val="bg1"/>
                </a:solidFill>
              </a:rPr>
              <a:t>) </a:t>
            </a:r>
          </a:p>
          <a:p>
            <a:pPr lvl="0" fontAlgn="base">
              <a:spcBef>
                <a:spcPct val="20000"/>
              </a:spcBef>
              <a:spcAft>
                <a:spcPct val="0"/>
              </a:spcAft>
              <a:buClr>
                <a:schemeClr val="tx1"/>
              </a:buClr>
            </a:pPr>
            <a:r>
              <a:rPr lang="en-MY" sz="4400" dirty="0">
                <a:solidFill>
                  <a:schemeClr val="bg1"/>
                </a:solidFill>
              </a:rPr>
              <a:t>4.4 </a:t>
            </a:r>
            <a:r>
              <a:rPr lang="en-MY" sz="4400" dirty="0" err="1">
                <a:solidFill>
                  <a:schemeClr val="bg1"/>
                </a:solidFill>
              </a:rPr>
              <a:t>Lakaran</a:t>
            </a:r>
            <a:r>
              <a:rPr lang="en-MY" sz="4400" dirty="0">
                <a:solidFill>
                  <a:schemeClr val="bg1"/>
                </a:solidFill>
              </a:rPr>
              <a:t>/</a:t>
            </a:r>
            <a:r>
              <a:rPr lang="en-MY" sz="4400" dirty="0" err="1">
                <a:solidFill>
                  <a:schemeClr val="bg1"/>
                </a:solidFill>
              </a:rPr>
              <a:t>Lukisan</a:t>
            </a:r>
            <a:r>
              <a:rPr lang="en-MY" sz="4400" dirty="0">
                <a:solidFill>
                  <a:schemeClr val="bg1"/>
                </a:solidFill>
              </a:rPr>
              <a:t>/</a:t>
            </a:r>
            <a:r>
              <a:rPr lang="en-MY" sz="4400" dirty="0" err="1">
                <a:solidFill>
                  <a:schemeClr val="bg1"/>
                </a:solidFill>
              </a:rPr>
              <a:t>Gambarajah</a:t>
            </a:r>
            <a:r>
              <a:rPr lang="en-MY" sz="4400" dirty="0">
                <a:solidFill>
                  <a:schemeClr val="bg1"/>
                </a:solidFill>
              </a:rPr>
              <a:t> </a:t>
            </a:r>
            <a:r>
              <a:rPr lang="en-MY" sz="4400" dirty="0" err="1">
                <a:solidFill>
                  <a:schemeClr val="bg1"/>
                </a:solidFill>
              </a:rPr>
              <a:t>Litar</a:t>
            </a:r>
            <a:r>
              <a:rPr lang="en-MY" sz="4400" dirty="0">
                <a:solidFill>
                  <a:schemeClr val="bg1"/>
                </a:solidFill>
              </a:rPr>
              <a:t>/Carta </a:t>
            </a:r>
            <a:r>
              <a:rPr lang="en-MY" sz="4400" dirty="0" err="1">
                <a:solidFill>
                  <a:schemeClr val="bg1"/>
                </a:solidFill>
              </a:rPr>
              <a:t>Alir</a:t>
            </a:r>
            <a:r>
              <a:rPr lang="en-MY" sz="4400" dirty="0">
                <a:solidFill>
                  <a:schemeClr val="bg1"/>
                </a:solidFill>
              </a:rPr>
              <a:t> </a:t>
            </a:r>
            <a:r>
              <a:rPr lang="en-MY" sz="4400" dirty="0" err="1">
                <a:solidFill>
                  <a:schemeClr val="bg1"/>
                </a:solidFill>
              </a:rPr>
              <a:t>dsbg</a:t>
            </a:r>
            <a:r>
              <a:rPr lang="en-MY" sz="4400" dirty="0">
                <a:solidFill>
                  <a:schemeClr val="bg1"/>
                </a:solidFill>
              </a:rPr>
              <a:t>. (</a:t>
            </a:r>
            <a:r>
              <a:rPr lang="en-MY" sz="4400" dirty="0" err="1">
                <a:solidFill>
                  <a:schemeClr val="bg1"/>
                </a:solidFill>
              </a:rPr>
              <a:t>jika</a:t>
            </a:r>
            <a:r>
              <a:rPr lang="en-MY" sz="4400" dirty="0">
                <a:solidFill>
                  <a:schemeClr val="bg1"/>
                </a:solidFill>
              </a:rPr>
              <a:t> </a:t>
            </a:r>
            <a:r>
              <a:rPr lang="en-MY" sz="4400" dirty="0" err="1">
                <a:solidFill>
                  <a:schemeClr val="bg1"/>
                </a:solidFill>
              </a:rPr>
              <a:t>berkaitan</a:t>
            </a:r>
            <a:r>
              <a:rPr lang="en-MY" sz="4400" dirty="0">
                <a:solidFill>
                  <a:schemeClr val="bg1"/>
                </a:solidFill>
              </a:rPr>
              <a:t>) </a:t>
            </a:r>
            <a:endParaRPr lang="en-MY" altLang="en-US" sz="4400" dirty="0">
              <a:solidFill>
                <a:schemeClr val="bg1"/>
              </a:solidFill>
              <a:latin typeface="Gill Sans MT" panose="020B05020201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1459050" y="911750"/>
            <a:ext cx="134112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7200" dirty="0">
                <a:solidFill>
                  <a:srgbClr val="FFFF00"/>
                </a:solidFill>
                <a:latin typeface="Aharoni" panose="02010803020104030203" pitchFamily="2" charset="-79"/>
                <a:cs typeface="Aharoni" panose="02010803020104030203" pitchFamily="2" charset="-79"/>
              </a:rPr>
              <a:t>1.1 : PENGENALAN</a:t>
            </a:r>
          </a:p>
        </p:txBody>
      </p:sp>
      <p:sp>
        <p:nvSpPr>
          <p:cNvPr id="12" name="Content Placeholder 5">
            <a:extLst>
              <a:ext uri="{FF2B5EF4-FFF2-40B4-BE49-F238E27FC236}">
                <a16:creationId xmlns:a16="http://schemas.microsoft.com/office/drawing/2014/main" id="{BF8E6E04-7D4A-4EDF-B65C-895EE07861F9}"/>
              </a:ext>
            </a:extLst>
          </p:cNvPr>
          <p:cNvSpPr txBox="1">
            <a:spLocks/>
          </p:cNvSpPr>
          <p:nvPr/>
        </p:nvSpPr>
        <p:spPr>
          <a:xfrm>
            <a:off x="2914475" y="3127778"/>
            <a:ext cx="12805968" cy="507820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noProof="1">
                <a:solidFill>
                  <a:schemeClr val="bg1"/>
                </a:solidFill>
              </a:rPr>
              <a:t>Tujuan pendahuluan adalah untuk memberikan satu gambaran menyeluruh tentang kajian yang akan dijalankan. </a:t>
            </a:r>
          </a:p>
          <a:p>
            <a:r>
              <a:rPr lang="en-US" sz="3600" noProof="1">
                <a:solidFill>
                  <a:schemeClr val="bg1"/>
                </a:solidFill>
              </a:rPr>
              <a:t>Pendahuluan mengetengahkan isu-isu utama yang berkaitan dengan fokus projek/kajian. </a:t>
            </a:r>
          </a:p>
          <a:p>
            <a:r>
              <a:rPr lang="en-US" sz="3600" noProof="1">
                <a:solidFill>
                  <a:schemeClr val="bg1"/>
                </a:solidFill>
              </a:rPr>
              <a:t>Isu-isu ini lazimnya dihuraikan secara ringkas dalam beberapa perenggan dan disokong dengan dapatan projek/kajian terdahulu.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1459050" y="911750"/>
            <a:ext cx="134112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7200" dirty="0">
                <a:solidFill>
                  <a:srgbClr val="FFFF00"/>
                </a:solidFill>
                <a:latin typeface="Aharoni" panose="02010803020104030203" pitchFamily="2" charset="-79"/>
                <a:cs typeface="Aharoni" panose="02010803020104030203" pitchFamily="2" charset="-79"/>
              </a:rPr>
              <a:t>CONTOH</a:t>
            </a:r>
          </a:p>
        </p:txBody>
      </p:sp>
      <p:sp>
        <p:nvSpPr>
          <p:cNvPr id="12" name="Content Placeholder 5">
            <a:extLst>
              <a:ext uri="{FF2B5EF4-FFF2-40B4-BE49-F238E27FC236}">
                <a16:creationId xmlns:a16="http://schemas.microsoft.com/office/drawing/2014/main" id="{BF8E6E04-7D4A-4EDF-B65C-895EE07861F9}"/>
              </a:ext>
            </a:extLst>
          </p:cNvPr>
          <p:cNvSpPr txBox="1">
            <a:spLocks/>
          </p:cNvSpPr>
          <p:nvPr/>
        </p:nvSpPr>
        <p:spPr>
          <a:xfrm>
            <a:off x="2420090" y="2122125"/>
            <a:ext cx="12805968" cy="507820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MY" dirty="0" err="1">
                <a:solidFill>
                  <a:schemeClr val="bg1"/>
                </a:solidFill>
              </a:rPr>
              <a:t>Contoh</a:t>
            </a:r>
            <a:r>
              <a:rPr lang="en-MY" dirty="0">
                <a:solidFill>
                  <a:schemeClr val="bg1"/>
                </a:solidFill>
              </a:rPr>
              <a:t> 1.1 (SAINS SOSIAL): </a:t>
            </a:r>
            <a:r>
              <a:rPr lang="en-MY" dirty="0" err="1">
                <a:solidFill>
                  <a:schemeClr val="bg1"/>
                </a:solidFill>
              </a:rPr>
              <a:t>Selepas</a:t>
            </a:r>
            <a:r>
              <a:rPr lang="en-MY" dirty="0">
                <a:solidFill>
                  <a:schemeClr val="bg1"/>
                </a:solidFill>
              </a:rPr>
              <a:t> </a:t>
            </a:r>
            <a:r>
              <a:rPr lang="en-MY" dirty="0" err="1">
                <a:solidFill>
                  <a:schemeClr val="bg1"/>
                </a:solidFill>
              </a:rPr>
              <a:t>pertengahan</a:t>
            </a:r>
            <a:r>
              <a:rPr lang="en-MY" dirty="0">
                <a:solidFill>
                  <a:schemeClr val="bg1"/>
                </a:solidFill>
              </a:rPr>
              <a:t> </a:t>
            </a:r>
            <a:r>
              <a:rPr lang="en-MY" dirty="0" err="1">
                <a:solidFill>
                  <a:schemeClr val="bg1"/>
                </a:solidFill>
              </a:rPr>
              <a:t>tahun</a:t>
            </a:r>
            <a:r>
              <a:rPr lang="en-MY" dirty="0">
                <a:solidFill>
                  <a:schemeClr val="bg1"/>
                </a:solidFill>
              </a:rPr>
              <a:t> 1990-an, </a:t>
            </a:r>
            <a:r>
              <a:rPr lang="en-MY" dirty="0" err="1">
                <a:solidFill>
                  <a:schemeClr val="bg1"/>
                </a:solidFill>
              </a:rPr>
              <a:t>pelancongan</a:t>
            </a:r>
            <a:r>
              <a:rPr lang="en-MY" dirty="0">
                <a:solidFill>
                  <a:schemeClr val="bg1"/>
                </a:solidFill>
              </a:rPr>
              <a:t> </a:t>
            </a:r>
            <a:r>
              <a:rPr lang="en-MY" dirty="0" err="1">
                <a:solidFill>
                  <a:schemeClr val="bg1"/>
                </a:solidFill>
              </a:rPr>
              <a:t>penyelaman</a:t>
            </a:r>
            <a:r>
              <a:rPr lang="en-MY" dirty="0">
                <a:solidFill>
                  <a:schemeClr val="bg1"/>
                </a:solidFill>
              </a:rPr>
              <a:t> </a:t>
            </a:r>
            <a:r>
              <a:rPr lang="en-MY" dirty="0" err="1">
                <a:solidFill>
                  <a:schemeClr val="bg1"/>
                </a:solidFill>
              </a:rPr>
              <a:t>skuba</a:t>
            </a:r>
            <a:r>
              <a:rPr lang="en-MY" dirty="0">
                <a:solidFill>
                  <a:schemeClr val="bg1"/>
                </a:solidFill>
              </a:rPr>
              <a:t> </a:t>
            </a:r>
            <a:r>
              <a:rPr lang="en-MY" dirty="0" err="1">
                <a:solidFill>
                  <a:schemeClr val="bg1"/>
                </a:solidFill>
              </a:rPr>
              <a:t>adalah</a:t>
            </a:r>
            <a:r>
              <a:rPr lang="en-MY" dirty="0">
                <a:solidFill>
                  <a:schemeClr val="bg1"/>
                </a:solidFill>
              </a:rPr>
              <a:t> </a:t>
            </a:r>
            <a:r>
              <a:rPr lang="en-MY" dirty="0" err="1">
                <a:solidFill>
                  <a:schemeClr val="bg1"/>
                </a:solidFill>
              </a:rPr>
              <a:t>antara</a:t>
            </a:r>
            <a:r>
              <a:rPr lang="en-MY" dirty="0">
                <a:solidFill>
                  <a:schemeClr val="bg1"/>
                </a:solidFill>
              </a:rPr>
              <a:t> </a:t>
            </a:r>
            <a:r>
              <a:rPr lang="en-MY" dirty="0" err="1">
                <a:solidFill>
                  <a:schemeClr val="bg1"/>
                </a:solidFill>
              </a:rPr>
              <a:t>pelancongan</a:t>
            </a:r>
            <a:r>
              <a:rPr lang="en-MY" dirty="0">
                <a:solidFill>
                  <a:schemeClr val="bg1"/>
                </a:solidFill>
              </a:rPr>
              <a:t> </a:t>
            </a:r>
            <a:r>
              <a:rPr lang="en-MY" dirty="0" err="1">
                <a:solidFill>
                  <a:schemeClr val="bg1"/>
                </a:solidFill>
              </a:rPr>
              <a:t>alternatif</a:t>
            </a:r>
            <a:r>
              <a:rPr lang="en-MY" dirty="0">
                <a:solidFill>
                  <a:schemeClr val="bg1"/>
                </a:solidFill>
              </a:rPr>
              <a:t> yang </a:t>
            </a:r>
            <a:r>
              <a:rPr lang="en-MY" dirty="0" err="1">
                <a:solidFill>
                  <a:schemeClr val="bg1"/>
                </a:solidFill>
              </a:rPr>
              <a:t>semakin</a:t>
            </a:r>
            <a:r>
              <a:rPr lang="en-MY" dirty="0">
                <a:solidFill>
                  <a:schemeClr val="bg1"/>
                </a:solidFill>
              </a:rPr>
              <a:t> </a:t>
            </a:r>
            <a:r>
              <a:rPr lang="en-MY" dirty="0" err="1">
                <a:solidFill>
                  <a:schemeClr val="bg1"/>
                </a:solidFill>
              </a:rPr>
              <a:t>pesat</a:t>
            </a:r>
            <a:r>
              <a:rPr lang="en-MY" dirty="0">
                <a:solidFill>
                  <a:schemeClr val="bg1"/>
                </a:solidFill>
              </a:rPr>
              <a:t> </a:t>
            </a:r>
            <a:r>
              <a:rPr lang="en-MY" dirty="0" err="1">
                <a:solidFill>
                  <a:schemeClr val="bg1"/>
                </a:solidFill>
              </a:rPr>
              <a:t>membangun</a:t>
            </a:r>
            <a:r>
              <a:rPr lang="en-MY" dirty="0">
                <a:solidFill>
                  <a:schemeClr val="bg1"/>
                </a:solidFill>
              </a:rPr>
              <a:t> dan popular di </a:t>
            </a:r>
            <a:r>
              <a:rPr lang="en-MY" dirty="0" err="1">
                <a:solidFill>
                  <a:schemeClr val="bg1"/>
                </a:solidFill>
              </a:rPr>
              <a:t>peringkat</a:t>
            </a:r>
            <a:r>
              <a:rPr lang="en-MY" dirty="0">
                <a:solidFill>
                  <a:schemeClr val="bg1"/>
                </a:solidFill>
              </a:rPr>
              <a:t> </a:t>
            </a:r>
            <a:r>
              <a:rPr lang="en-MY" dirty="0" err="1">
                <a:solidFill>
                  <a:schemeClr val="bg1"/>
                </a:solidFill>
              </a:rPr>
              <a:t>antarabangsa</a:t>
            </a:r>
            <a:r>
              <a:rPr lang="en-MY" dirty="0">
                <a:solidFill>
                  <a:schemeClr val="bg1"/>
                </a:solidFill>
              </a:rPr>
              <a:t>. </a:t>
            </a:r>
            <a:r>
              <a:rPr lang="en-MY" dirty="0" err="1">
                <a:solidFill>
                  <a:schemeClr val="bg1"/>
                </a:solidFill>
              </a:rPr>
              <a:t>Setiap</a:t>
            </a:r>
            <a:r>
              <a:rPr lang="en-MY" dirty="0">
                <a:solidFill>
                  <a:schemeClr val="bg1"/>
                </a:solidFill>
              </a:rPr>
              <a:t> </a:t>
            </a:r>
            <a:r>
              <a:rPr lang="en-MY" dirty="0" err="1">
                <a:solidFill>
                  <a:schemeClr val="bg1"/>
                </a:solidFill>
              </a:rPr>
              <a:t>tahun</a:t>
            </a:r>
            <a:r>
              <a:rPr lang="en-MY" dirty="0">
                <a:solidFill>
                  <a:schemeClr val="bg1"/>
                </a:solidFill>
              </a:rPr>
              <a:t>, </a:t>
            </a:r>
            <a:r>
              <a:rPr lang="en-MY" dirty="0" err="1">
                <a:solidFill>
                  <a:schemeClr val="bg1"/>
                </a:solidFill>
              </a:rPr>
              <a:t>sejumlah</a:t>
            </a:r>
            <a:r>
              <a:rPr lang="en-MY" dirty="0">
                <a:solidFill>
                  <a:schemeClr val="bg1"/>
                </a:solidFill>
              </a:rPr>
              <a:t> </a:t>
            </a:r>
            <a:r>
              <a:rPr lang="en-MY" dirty="0" err="1">
                <a:solidFill>
                  <a:schemeClr val="bg1"/>
                </a:solidFill>
              </a:rPr>
              <a:t>besar</a:t>
            </a:r>
            <a:r>
              <a:rPr lang="en-MY" dirty="0">
                <a:solidFill>
                  <a:schemeClr val="bg1"/>
                </a:solidFill>
              </a:rPr>
              <a:t> </a:t>
            </a:r>
            <a:r>
              <a:rPr lang="en-MY" dirty="0" err="1">
                <a:solidFill>
                  <a:schemeClr val="bg1"/>
                </a:solidFill>
              </a:rPr>
              <a:t>pertukaran</a:t>
            </a:r>
            <a:r>
              <a:rPr lang="en-MY" dirty="0">
                <a:solidFill>
                  <a:schemeClr val="bg1"/>
                </a:solidFill>
              </a:rPr>
              <a:t> </a:t>
            </a:r>
            <a:r>
              <a:rPr lang="en-MY" dirty="0" err="1">
                <a:solidFill>
                  <a:schemeClr val="bg1"/>
                </a:solidFill>
              </a:rPr>
              <a:t>mata</a:t>
            </a:r>
            <a:r>
              <a:rPr lang="en-MY" dirty="0">
                <a:solidFill>
                  <a:schemeClr val="bg1"/>
                </a:solidFill>
              </a:rPr>
              <a:t> wang </a:t>
            </a:r>
            <a:r>
              <a:rPr lang="en-MY" dirty="0" err="1">
                <a:solidFill>
                  <a:schemeClr val="bg1"/>
                </a:solidFill>
              </a:rPr>
              <a:t>asing</a:t>
            </a:r>
            <a:r>
              <a:rPr lang="en-MY" dirty="0">
                <a:solidFill>
                  <a:schemeClr val="bg1"/>
                </a:solidFill>
              </a:rPr>
              <a:t> </a:t>
            </a:r>
            <a:r>
              <a:rPr lang="en-MY" dirty="0" err="1">
                <a:solidFill>
                  <a:schemeClr val="bg1"/>
                </a:solidFill>
              </a:rPr>
              <a:t>berlaku</a:t>
            </a:r>
            <a:r>
              <a:rPr lang="en-MY" dirty="0">
                <a:solidFill>
                  <a:schemeClr val="bg1"/>
                </a:solidFill>
              </a:rPr>
              <a:t> </a:t>
            </a:r>
            <a:r>
              <a:rPr lang="en-MY" dirty="0" err="1">
                <a:solidFill>
                  <a:schemeClr val="bg1"/>
                </a:solidFill>
              </a:rPr>
              <a:t>terutamanya</a:t>
            </a:r>
            <a:r>
              <a:rPr lang="en-MY" dirty="0">
                <a:solidFill>
                  <a:schemeClr val="bg1"/>
                </a:solidFill>
              </a:rPr>
              <a:t> di negara-negara </a:t>
            </a:r>
            <a:r>
              <a:rPr lang="en-MY" dirty="0" err="1">
                <a:solidFill>
                  <a:schemeClr val="bg1"/>
                </a:solidFill>
              </a:rPr>
              <a:t>pesisir</a:t>
            </a:r>
            <a:r>
              <a:rPr lang="en-MY" dirty="0">
                <a:solidFill>
                  <a:schemeClr val="bg1"/>
                </a:solidFill>
              </a:rPr>
              <a:t> </a:t>
            </a:r>
            <a:r>
              <a:rPr lang="en-MY" dirty="0" err="1">
                <a:solidFill>
                  <a:schemeClr val="bg1"/>
                </a:solidFill>
              </a:rPr>
              <a:t>pantai</a:t>
            </a:r>
            <a:r>
              <a:rPr lang="en-MY" dirty="0">
                <a:solidFill>
                  <a:schemeClr val="bg1"/>
                </a:solidFill>
              </a:rPr>
              <a:t> yang </a:t>
            </a:r>
            <a:r>
              <a:rPr lang="en-MY" dirty="0" err="1">
                <a:solidFill>
                  <a:schemeClr val="bg1"/>
                </a:solidFill>
              </a:rPr>
              <a:t>mempunyai</a:t>
            </a:r>
            <a:r>
              <a:rPr lang="en-MY" dirty="0">
                <a:solidFill>
                  <a:schemeClr val="bg1"/>
                </a:solidFill>
              </a:rPr>
              <a:t> </a:t>
            </a:r>
            <a:r>
              <a:rPr lang="en-MY" dirty="0" err="1">
                <a:solidFill>
                  <a:schemeClr val="bg1"/>
                </a:solidFill>
              </a:rPr>
              <a:t>potensi</a:t>
            </a:r>
            <a:r>
              <a:rPr lang="en-MY" dirty="0">
                <a:solidFill>
                  <a:schemeClr val="bg1"/>
                </a:solidFill>
              </a:rPr>
              <a:t> </a:t>
            </a:r>
            <a:r>
              <a:rPr lang="en-MY" dirty="0" err="1">
                <a:solidFill>
                  <a:schemeClr val="bg1"/>
                </a:solidFill>
              </a:rPr>
              <a:t>persekitaran</a:t>
            </a:r>
            <a:r>
              <a:rPr lang="en-MY" dirty="0">
                <a:solidFill>
                  <a:schemeClr val="bg1"/>
                </a:solidFill>
              </a:rPr>
              <a:t> yang kaya </a:t>
            </a:r>
            <a:r>
              <a:rPr lang="en-MY" dirty="0" err="1">
                <a:solidFill>
                  <a:schemeClr val="bg1"/>
                </a:solidFill>
              </a:rPr>
              <a:t>dengan</a:t>
            </a:r>
            <a:r>
              <a:rPr lang="en-MY" dirty="0">
                <a:solidFill>
                  <a:schemeClr val="bg1"/>
                </a:solidFill>
              </a:rPr>
              <a:t> </a:t>
            </a:r>
            <a:r>
              <a:rPr lang="en-MY" dirty="0" err="1">
                <a:solidFill>
                  <a:schemeClr val="bg1"/>
                </a:solidFill>
              </a:rPr>
              <a:t>sumber</a:t>
            </a:r>
            <a:r>
              <a:rPr lang="en-MY" dirty="0">
                <a:solidFill>
                  <a:schemeClr val="bg1"/>
                </a:solidFill>
              </a:rPr>
              <a:t> </a:t>
            </a:r>
            <a:r>
              <a:rPr lang="en-MY" dirty="0" err="1">
                <a:solidFill>
                  <a:schemeClr val="bg1"/>
                </a:solidFill>
              </a:rPr>
              <a:t>marin</a:t>
            </a:r>
            <a:r>
              <a:rPr lang="en-MY" dirty="0">
                <a:solidFill>
                  <a:schemeClr val="bg1"/>
                </a:solidFill>
              </a:rPr>
              <a:t> </a:t>
            </a:r>
            <a:r>
              <a:rPr lang="en-MY" dirty="0" err="1">
                <a:solidFill>
                  <a:schemeClr val="bg1"/>
                </a:solidFill>
              </a:rPr>
              <a:t>terutamanya</a:t>
            </a:r>
            <a:r>
              <a:rPr lang="en-MY" dirty="0">
                <a:solidFill>
                  <a:schemeClr val="bg1"/>
                </a:solidFill>
              </a:rPr>
              <a:t> </a:t>
            </a:r>
            <a:r>
              <a:rPr lang="en-MY" dirty="0" err="1">
                <a:solidFill>
                  <a:schemeClr val="bg1"/>
                </a:solidFill>
              </a:rPr>
              <a:t>landskap</a:t>
            </a:r>
            <a:r>
              <a:rPr lang="en-MY" dirty="0">
                <a:solidFill>
                  <a:schemeClr val="bg1"/>
                </a:solidFill>
              </a:rPr>
              <a:t> </a:t>
            </a:r>
            <a:r>
              <a:rPr lang="en-MY" dirty="0" err="1">
                <a:solidFill>
                  <a:schemeClr val="bg1"/>
                </a:solidFill>
              </a:rPr>
              <a:t>semula</a:t>
            </a:r>
            <a:r>
              <a:rPr lang="en-MY" dirty="0">
                <a:solidFill>
                  <a:schemeClr val="bg1"/>
                </a:solidFill>
              </a:rPr>
              <a:t> </a:t>
            </a:r>
            <a:r>
              <a:rPr lang="en-MY" dirty="0" err="1">
                <a:solidFill>
                  <a:schemeClr val="bg1"/>
                </a:solidFill>
              </a:rPr>
              <a:t>jadi</a:t>
            </a:r>
            <a:r>
              <a:rPr lang="en-MY" dirty="0">
                <a:solidFill>
                  <a:schemeClr val="bg1"/>
                </a:solidFill>
              </a:rPr>
              <a:t>, </a:t>
            </a:r>
            <a:r>
              <a:rPr lang="en-MY" dirty="0" err="1">
                <a:solidFill>
                  <a:schemeClr val="bg1"/>
                </a:solidFill>
              </a:rPr>
              <a:t>pelbagai</a:t>
            </a:r>
            <a:r>
              <a:rPr lang="en-MY" dirty="0">
                <a:solidFill>
                  <a:schemeClr val="bg1"/>
                </a:solidFill>
              </a:rPr>
              <a:t> </a:t>
            </a:r>
            <a:r>
              <a:rPr lang="en-MY" dirty="0" err="1">
                <a:solidFill>
                  <a:schemeClr val="bg1"/>
                </a:solidFill>
              </a:rPr>
              <a:t>spesies</a:t>
            </a:r>
            <a:r>
              <a:rPr lang="en-MY" dirty="0">
                <a:solidFill>
                  <a:schemeClr val="bg1"/>
                </a:solidFill>
              </a:rPr>
              <a:t> </a:t>
            </a:r>
            <a:r>
              <a:rPr lang="en-MY" dirty="0" err="1">
                <a:solidFill>
                  <a:schemeClr val="bg1"/>
                </a:solidFill>
              </a:rPr>
              <a:t>haiwan</a:t>
            </a:r>
            <a:r>
              <a:rPr lang="en-MY" dirty="0">
                <a:solidFill>
                  <a:schemeClr val="bg1"/>
                </a:solidFill>
              </a:rPr>
              <a:t> dan </a:t>
            </a:r>
            <a:r>
              <a:rPr lang="en-MY" dirty="0" err="1">
                <a:solidFill>
                  <a:schemeClr val="bg1"/>
                </a:solidFill>
              </a:rPr>
              <a:t>tumbuh-tumbuhan</a:t>
            </a:r>
            <a:r>
              <a:rPr lang="en-MY" dirty="0">
                <a:solidFill>
                  <a:schemeClr val="bg1"/>
                </a:solidFill>
              </a:rPr>
              <a:t> </a:t>
            </a:r>
            <a:r>
              <a:rPr lang="en-MY" dirty="0" err="1">
                <a:solidFill>
                  <a:schemeClr val="bg1"/>
                </a:solidFill>
              </a:rPr>
              <a:t>akuatik</a:t>
            </a:r>
            <a:r>
              <a:rPr lang="en-MY" dirty="0">
                <a:solidFill>
                  <a:schemeClr val="bg1"/>
                </a:solidFill>
              </a:rPr>
              <a:t>, </a:t>
            </a:r>
            <a:r>
              <a:rPr lang="en-MY" dirty="0" err="1">
                <a:solidFill>
                  <a:schemeClr val="bg1"/>
                </a:solidFill>
              </a:rPr>
              <a:t>gua</a:t>
            </a:r>
            <a:r>
              <a:rPr lang="en-MY" dirty="0">
                <a:solidFill>
                  <a:schemeClr val="bg1"/>
                </a:solidFill>
              </a:rPr>
              <a:t> </a:t>
            </a:r>
            <a:r>
              <a:rPr lang="en-MY" dirty="0" err="1">
                <a:solidFill>
                  <a:schemeClr val="bg1"/>
                </a:solidFill>
              </a:rPr>
              <a:t>atau</a:t>
            </a:r>
            <a:r>
              <a:rPr lang="en-MY" dirty="0">
                <a:solidFill>
                  <a:schemeClr val="bg1"/>
                </a:solidFill>
              </a:rPr>
              <a:t> </a:t>
            </a:r>
            <a:r>
              <a:rPr lang="en-MY" dirty="0" err="1">
                <a:solidFill>
                  <a:schemeClr val="bg1"/>
                </a:solidFill>
              </a:rPr>
              <a:t>gunung</a:t>
            </a:r>
            <a:r>
              <a:rPr lang="en-MY" dirty="0">
                <a:solidFill>
                  <a:schemeClr val="bg1"/>
                </a:solidFill>
              </a:rPr>
              <a:t> </a:t>
            </a:r>
            <a:r>
              <a:rPr lang="en-MY" dirty="0" err="1">
                <a:solidFill>
                  <a:schemeClr val="bg1"/>
                </a:solidFill>
              </a:rPr>
              <a:t>berapi</a:t>
            </a:r>
            <a:r>
              <a:rPr lang="en-MY" dirty="0">
                <a:solidFill>
                  <a:schemeClr val="bg1"/>
                </a:solidFill>
              </a:rPr>
              <a:t> di </a:t>
            </a:r>
            <a:r>
              <a:rPr lang="en-MY" dirty="0" err="1">
                <a:solidFill>
                  <a:schemeClr val="bg1"/>
                </a:solidFill>
              </a:rPr>
              <a:t>bawah</a:t>
            </a:r>
            <a:r>
              <a:rPr lang="en-MY" dirty="0">
                <a:solidFill>
                  <a:schemeClr val="bg1"/>
                </a:solidFill>
              </a:rPr>
              <a:t> air, dan lain-lain (Hall, 2005; Alban et al., 2008; Peters dan Hawkins, 2009). </a:t>
            </a:r>
            <a:r>
              <a:rPr lang="en-MY" dirty="0" err="1">
                <a:solidFill>
                  <a:schemeClr val="bg1"/>
                </a:solidFill>
              </a:rPr>
              <a:t>Pendapatan</a:t>
            </a:r>
            <a:r>
              <a:rPr lang="en-MY" dirty="0">
                <a:solidFill>
                  <a:schemeClr val="bg1"/>
                </a:solidFill>
              </a:rPr>
              <a:t> </a:t>
            </a:r>
            <a:r>
              <a:rPr lang="en-MY" dirty="0" err="1">
                <a:solidFill>
                  <a:schemeClr val="bg1"/>
                </a:solidFill>
              </a:rPr>
              <a:t>sesetengah</a:t>
            </a:r>
            <a:r>
              <a:rPr lang="en-MY" dirty="0">
                <a:solidFill>
                  <a:schemeClr val="bg1"/>
                </a:solidFill>
              </a:rPr>
              <a:t> negara (</a:t>
            </a:r>
            <a:r>
              <a:rPr lang="en-MY" dirty="0" err="1">
                <a:solidFill>
                  <a:schemeClr val="bg1"/>
                </a:solidFill>
              </a:rPr>
              <a:t>contohnya</a:t>
            </a:r>
            <a:r>
              <a:rPr lang="en-MY" dirty="0">
                <a:solidFill>
                  <a:schemeClr val="bg1"/>
                </a:solidFill>
              </a:rPr>
              <a:t>, Greece) </a:t>
            </a:r>
            <a:r>
              <a:rPr lang="en-MY" dirty="0" err="1">
                <a:solidFill>
                  <a:schemeClr val="bg1"/>
                </a:solidFill>
              </a:rPr>
              <a:t>amat</a:t>
            </a:r>
            <a:r>
              <a:rPr lang="en-MY" dirty="0">
                <a:solidFill>
                  <a:schemeClr val="bg1"/>
                </a:solidFill>
              </a:rPr>
              <a:t> </a:t>
            </a:r>
            <a:r>
              <a:rPr lang="en-MY" dirty="0" err="1">
                <a:solidFill>
                  <a:schemeClr val="bg1"/>
                </a:solidFill>
              </a:rPr>
              <a:t>bergantung</a:t>
            </a:r>
            <a:r>
              <a:rPr lang="en-MY" dirty="0">
                <a:solidFill>
                  <a:schemeClr val="bg1"/>
                </a:solidFill>
              </a:rPr>
              <a:t> </a:t>
            </a:r>
            <a:r>
              <a:rPr lang="en-MY" dirty="0" err="1">
                <a:solidFill>
                  <a:schemeClr val="bg1"/>
                </a:solidFill>
              </a:rPr>
              <a:t>kepada</a:t>
            </a:r>
            <a:r>
              <a:rPr lang="en-MY" dirty="0">
                <a:solidFill>
                  <a:schemeClr val="bg1"/>
                </a:solidFill>
              </a:rPr>
              <a:t> </a:t>
            </a:r>
            <a:r>
              <a:rPr lang="en-MY" dirty="0" err="1">
                <a:solidFill>
                  <a:schemeClr val="bg1"/>
                </a:solidFill>
              </a:rPr>
              <a:t>industri</a:t>
            </a:r>
            <a:r>
              <a:rPr lang="en-MY" dirty="0">
                <a:solidFill>
                  <a:schemeClr val="bg1"/>
                </a:solidFill>
              </a:rPr>
              <a:t> </a:t>
            </a:r>
            <a:r>
              <a:rPr lang="en-MY" dirty="0" err="1">
                <a:solidFill>
                  <a:schemeClr val="bg1"/>
                </a:solidFill>
              </a:rPr>
              <a:t>penyelaman</a:t>
            </a:r>
            <a:r>
              <a:rPr lang="en-MY" dirty="0">
                <a:solidFill>
                  <a:schemeClr val="bg1"/>
                </a:solidFill>
              </a:rPr>
              <a:t> </a:t>
            </a:r>
            <a:r>
              <a:rPr lang="en-MY" dirty="0" err="1">
                <a:solidFill>
                  <a:schemeClr val="bg1"/>
                </a:solidFill>
              </a:rPr>
              <a:t>skuba</a:t>
            </a:r>
            <a:r>
              <a:rPr lang="en-MY" dirty="0">
                <a:solidFill>
                  <a:schemeClr val="bg1"/>
                </a:solidFill>
              </a:rPr>
              <a:t>. </a:t>
            </a:r>
            <a:r>
              <a:rPr lang="en-MY" dirty="0" err="1">
                <a:solidFill>
                  <a:schemeClr val="bg1"/>
                </a:solidFill>
              </a:rPr>
              <a:t>Kepentingan</a:t>
            </a:r>
            <a:r>
              <a:rPr lang="en-MY" dirty="0">
                <a:solidFill>
                  <a:schemeClr val="bg1"/>
                </a:solidFill>
              </a:rPr>
              <a:t> </a:t>
            </a:r>
            <a:r>
              <a:rPr lang="en-MY" dirty="0" err="1">
                <a:solidFill>
                  <a:schemeClr val="bg1"/>
                </a:solidFill>
              </a:rPr>
              <a:t>aktiviti</a:t>
            </a:r>
            <a:r>
              <a:rPr lang="en-MY" dirty="0">
                <a:solidFill>
                  <a:schemeClr val="bg1"/>
                </a:solidFill>
              </a:rPr>
              <a:t> </a:t>
            </a:r>
            <a:r>
              <a:rPr lang="en-MY" dirty="0" err="1">
                <a:solidFill>
                  <a:schemeClr val="bg1"/>
                </a:solidFill>
              </a:rPr>
              <a:t>penyelaman</a:t>
            </a:r>
            <a:r>
              <a:rPr lang="en-MY" dirty="0">
                <a:solidFill>
                  <a:schemeClr val="bg1"/>
                </a:solidFill>
              </a:rPr>
              <a:t> </a:t>
            </a:r>
            <a:r>
              <a:rPr lang="en-MY" dirty="0" err="1">
                <a:solidFill>
                  <a:schemeClr val="bg1"/>
                </a:solidFill>
              </a:rPr>
              <a:t>skuba</a:t>
            </a:r>
            <a:r>
              <a:rPr lang="en-MY" dirty="0">
                <a:solidFill>
                  <a:schemeClr val="bg1"/>
                </a:solidFill>
              </a:rPr>
              <a:t> </a:t>
            </a:r>
            <a:r>
              <a:rPr lang="en-MY" dirty="0" err="1">
                <a:solidFill>
                  <a:schemeClr val="bg1"/>
                </a:solidFill>
              </a:rPr>
              <a:t>dalam</a:t>
            </a:r>
            <a:r>
              <a:rPr lang="en-MY" dirty="0">
                <a:solidFill>
                  <a:schemeClr val="bg1"/>
                </a:solidFill>
              </a:rPr>
              <a:t> </a:t>
            </a:r>
            <a:r>
              <a:rPr lang="en-MY" dirty="0" err="1">
                <a:solidFill>
                  <a:schemeClr val="bg1"/>
                </a:solidFill>
              </a:rPr>
              <a:t>industri</a:t>
            </a:r>
            <a:r>
              <a:rPr lang="en-MY" dirty="0">
                <a:solidFill>
                  <a:schemeClr val="bg1"/>
                </a:solidFill>
              </a:rPr>
              <a:t> </a:t>
            </a:r>
            <a:r>
              <a:rPr lang="en-MY" dirty="0" err="1">
                <a:solidFill>
                  <a:schemeClr val="bg1"/>
                </a:solidFill>
              </a:rPr>
              <a:t>pelancongan</a:t>
            </a:r>
            <a:r>
              <a:rPr lang="en-MY" dirty="0">
                <a:solidFill>
                  <a:schemeClr val="bg1"/>
                </a:solidFill>
              </a:rPr>
              <a:t> </a:t>
            </a:r>
            <a:r>
              <a:rPr lang="en-MY" dirty="0" err="1">
                <a:solidFill>
                  <a:schemeClr val="bg1"/>
                </a:solidFill>
              </a:rPr>
              <a:t>dapat</a:t>
            </a:r>
            <a:r>
              <a:rPr lang="en-MY" dirty="0">
                <a:solidFill>
                  <a:schemeClr val="bg1"/>
                </a:solidFill>
              </a:rPr>
              <a:t> </a:t>
            </a:r>
            <a:r>
              <a:rPr lang="en-MY" dirty="0" err="1">
                <a:solidFill>
                  <a:schemeClr val="bg1"/>
                </a:solidFill>
              </a:rPr>
              <a:t>dilihat</a:t>
            </a:r>
            <a:r>
              <a:rPr lang="en-MY" dirty="0">
                <a:solidFill>
                  <a:schemeClr val="bg1"/>
                </a:solidFill>
              </a:rPr>
              <a:t> </a:t>
            </a:r>
            <a:r>
              <a:rPr lang="en-MY" dirty="0" err="1">
                <a:solidFill>
                  <a:schemeClr val="bg1"/>
                </a:solidFill>
              </a:rPr>
              <a:t>dalam</a:t>
            </a:r>
            <a:r>
              <a:rPr lang="en-MY" dirty="0">
                <a:solidFill>
                  <a:schemeClr val="bg1"/>
                </a:solidFill>
              </a:rPr>
              <a:t> </a:t>
            </a:r>
            <a:r>
              <a:rPr lang="en-MY" dirty="0" err="1">
                <a:solidFill>
                  <a:schemeClr val="bg1"/>
                </a:solidFill>
              </a:rPr>
              <a:t>Jadual</a:t>
            </a:r>
            <a:r>
              <a:rPr lang="en-MY" dirty="0">
                <a:solidFill>
                  <a:schemeClr val="bg1"/>
                </a:solidFill>
              </a:rPr>
              <a:t> </a:t>
            </a:r>
          </a:p>
          <a:p>
            <a:endParaRPr lang="en-MY" dirty="0">
              <a:solidFill>
                <a:schemeClr val="bg1"/>
              </a:solidFill>
            </a:endParaRPr>
          </a:p>
          <a:p>
            <a:pPr marL="0" indent="0">
              <a:buNone/>
            </a:pPr>
            <a:r>
              <a:rPr lang="en-MY" dirty="0">
                <a:solidFill>
                  <a:schemeClr val="bg1"/>
                </a:solidFill>
              </a:rPr>
              <a:t>				</a:t>
            </a:r>
            <a:r>
              <a:rPr lang="en-MY" dirty="0" err="1">
                <a:solidFill>
                  <a:schemeClr val="bg1"/>
                </a:solidFill>
              </a:rPr>
              <a:t>Adaptasi</a:t>
            </a:r>
            <a:r>
              <a:rPr lang="en-MY" dirty="0">
                <a:solidFill>
                  <a:schemeClr val="bg1"/>
                </a:solidFill>
              </a:rPr>
              <a:t> </a:t>
            </a:r>
            <a:r>
              <a:rPr lang="en-MY" dirty="0" err="1">
                <a:solidFill>
                  <a:schemeClr val="bg1"/>
                </a:solidFill>
              </a:rPr>
              <a:t>petikan</a:t>
            </a:r>
            <a:r>
              <a:rPr lang="en-MY" dirty="0">
                <a:solidFill>
                  <a:schemeClr val="bg1"/>
                </a:solidFill>
              </a:rPr>
              <a:t> </a:t>
            </a:r>
            <a:r>
              <a:rPr lang="en-MY" dirty="0" err="1">
                <a:solidFill>
                  <a:schemeClr val="bg1"/>
                </a:solidFill>
              </a:rPr>
              <a:t>dari</a:t>
            </a:r>
            <a:r>
              <a:rPr lang="en-MY" dirty="0">
                <a:solidFill>
                  <a:schemeClr val="bg1"/>
                </a:solidFill>
              </a:rPr>
              <a:t> </a:t>
            </a:r>
            <a:r>
              <a:rPr lang="en-MY" dirty="0" err="1">
                <a:solidFill>
                  <a:schemeClr val="bg1"/>
                </a:solidFill>
              </a:rPr>
              <a:t>Mapjabil</a:t>
            </a:r>
            <a:r>
              <a:rPr lang="en-MY" dirty="0">
                <a:solidFill>
                  <a:schemeClr val="bg1"/>
                </a:solidFill>
              </a:rPr>
              <a:t>, </a:t>
            </a:r>
            <a:r>
              <a:rPr lang="en-MY" dirty="0" err="1">
                <a:solidFill>
                  <a:schemeClr val="bg1"/>
                </a:solidFill>
              </a:rPr>
              <a:t>Yusoh</a:t>
            </a:r>
            <a:r>
              <a:rPr lang="en-MY" dirty="0">
                <a:solidFill>
                  <a:schemeClr val="bg1"/>
                </a:solidFill>
              </a:rPr>
              <a:t> &amp; </a:t>
            </a:r>
            <a:r>
              <a:rPr lang="en-MY" dirty="0" err="1">
                <a:solidFill>
                  <a:schemeClr val="bg1"/>
                </a:solidFill>
              </a:rPr>
              <a:t>Zainol</a:t>
            </a:r>
            <a:r>
              <a:rPr lang="en-MY" dirty="0">
                <a:solidFill>
                  <a:schemeClr val="bg1"/>
                </a:solidFill>
              </a:rPr>
              <a:t> (2012)</a:t>
            </a:r>
          </a:p>
        </p:txBody>
      </p:sp>
    </p:spTree>
    <p:extLst>
      <p:ext uri="{BB962C8B-B14F-4D97-AF65-F5344CB8AC3E}">
        <p14:creationId xmlns:p14="http://schemas.microsoft.com/office/powerpoint/2010/main" val="2490243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90653" y="-5297028"/>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020057" y="-2331083"/>
            <a:ext cx="4903845" cy="5636604"/>
          </a:xfrm>
          <a:prstGeom prst="rect">
            <a:avLst/>
          </a:prstGeom>
        </p:spPr>
      </p:pic>
      <p:sp>
        <p:nvSpPr>
          <p:cNvPr id="10" name="Rectangle 2">
            <a:extLst>
              <a:ext uri="{FF2B5EF4-FFF2-40B4-BE49-F238E27FC236}">
                <a16:creationId xmlns:a16="http://schemas.microsoft.com/office/drawing/2014/main" id="{53277061-E690-4128-B419-6DAF5B7F0E44}"/>
              </a:ext>
            </a:extLst>
          </p:cNvPr>
          <p:cNvSpPr txBox="1">
            <a:spLocks noChangeArrowheads="1"/>
          </p:cNvSpPr>
          <p:nvPr/>
        </p:nvSpPr>
        <p:spPr>
          <a:xfrm>
            <a:off x="914400" y="895835"/>
            <a:ext cx="13411200" cy="762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MY" altLang="en-US" sz="7200" dirty="0">
                <a:solidFill>
                  <a:srgbClr val="FFFF00"/>
                </a:solidFill>
                <a:latin typeface="Aharoni" panose="02010803020104030203" pitchFamily="2" charset="-79"/>
                <a:cs typeface="Aharoni" panose="02010803020104030203" pitchFamily="2" charset="-79"/>
              </a:rPr>
              <a:t>1.2 : LATAR BELAKANG PROJEK</a:t>
            </a:r>
          </a:p>
        </p:txBody>
      </p:sp>
      <p:sp>
        <p:nvSpPr>
          <p:cNvPr id="8" name="Rectangle 7">
            <a:extLst>
              <a:ext uri="{FF2B5EF4-FFF2-40B4-BE49-F238E27FC236}">
                <a16:creationId xmlns:a16="http://schemas.microsoft.com/office/drawing/2014/main" id="{C754A6F0-4396-4B78-A1A0-31D5ABB2A519}"/>
              </a:ext>
            </a:extLst>
          </p:cNvPr>
          <p:cNvSpPr/>
          <p:nvPr/>
        </p:nvSpPr>
        <p:spPr>
          <a:xfrm>
            <a:off x="1600200" y="2400300"/>
            <a:ext cx="14269771" cy="7521705"/>
          </a:xfrm>
          <a:prstGeom prst="rect">
            <a:avLst/>
          </a:prstGeom>
        </p:spPr>
        <p:txBody>
          <a:bodyPr wrap="square">
            <a:spAutoFit/>
          </a:bodyPr>
          <a:lstStyle/>
          <a:p>
            <a:pPr marL="457200" indent="-457200">
              <a:buFont typeface="Arial" panose="020B0604020202020204" pitchFamily="34" charset="0"/>
              <a:buChar char="•"/>
            </a:pPr>
            <a:r>
              <a:rPr lang="en-US" sz="3600" noProof="1">
                <a:solidFill>
                  <a:schemeClr val="bg1"/>
                </a:solidFill>
              </a:rPr>
              <a:t>Latar belakang projek/kajian merujuk kepada maklumat terkini yang berkaitan isu-isu semasa yang menjadi fokus kajian. </a:t>
            </a:r>
          </a:p>
          <a:p>
            <a:endParaRPr lang="en-US" sz="3600" noProof="1">
              <a:solidFill>
                <a:schemeClr val="bg1"/>
              </a:solidFill>
            </a:endParaRPr>
          </a:p>
          <a:p>
            <a:pPr marL="457200" indent="-457200">
              <a:buFont typeface="Arial" panose="020B0604020202020204" pitchFamily="34" charset="0"/>
              <a:buChar char="•"/>
            </a:pPr>
            <a:r>
              <a:rPr lang="en-US" sz="3600" noProof="1">
                <a:solidFill>
                  <a:schemeClr val="bg1"/>
                </a:solidFill>
              </a:rPr>
              <a:t>Tujuannya adalah untuk memberitahu pembaca tentang status semasa dalam industri berhubung isu-isu semasa tersebut.</a:t>
            </a:r>
          </a:p>
          <a:p>
            <a:endParaRPr lang="en-US" sz="3600" noProof="1">
              <a:solidFill>
                <a:schemeClr val="bg1"/>
              </a:solidFill>
            </a:endParaRPr>
          </a:p>
          <a:p>
            <a:pPr marL="457200" indent="-457200">
              <a:buFont typeface="Arial" panose="020B0604020202020204" pitchFamily="34" charset="0"/>
              <a:buChar char="•"/>
            </a:pPr>
            <a:r>
              <a:rPr lang="en-US" sz="3600" noProof="1">
                <a:solidFill>
                  <a:schemeClr val="bg1"/>
                </a:solidFill>
              </a:rPr>
              <a:t>Lazimnya latar belakang akan disokong dengan rujukan (misalnya buku, artikel jurnal, laporan, surat khabar atau dasar kerajaan). </a:t>
            </a:r>
          </a:p>
          <a:p>
            <a:endParaRPr lang="en-US" sz="3600" noProof="1">
              <a:solidFill>
                <a:schemeClr val="bg1"/>
              </a:solidFill>
            </a:endParaRPr>
          </a:p>
          <a:p>
            <a:pPr marL="457200" indent="-457200">
              <a:buFont typeface="Arial" panose="020B0604020202020204" pitchFamily="34" charset="0"/>
              <a:buChar char="•"/>
            </a:pPr>
            <a:r>
              <a:rPr lang="en-US" sz="3600" noProof="1">
                <a:solidFill>
                  <a:schemeClr val="bg1"/>
                </a:solidFill>
              </a:rPr>
              <a:t>Antara perkara yang boleh dikemukakan adalah seperti berikut:</a:t>
            </a:r>
          </a:p>
          <a:p>
            <a:pPr lvl="1"/>
            <a:r>
              <a:rPr lang="ms-MY" sz="3600" dirty="0">
                <a:solidFill>
                  <a:schemeClr val="bg1"/>
                </a:solidFill>
              </a:rPr>
              <a:t>	** Apakah situasi semasa dalam industri? </a:t>
            </a:r>
          </a:p>
          <a:p>
            <a:pPr lvl="1"/>
            <a:r>
              <a:rPr lang="ms-MY" sz="3600" dirty="0">
                <a:solidFill>
                  <a:schemeClr val="bg1"/>
                </a:solidFill>
              </a:rPr>
              <a:t>	** Kenapa kajian ini perlu dijalankan? (Rasional projek/kajian)</a:t>
            </a:r>
          </a:p>
          <a:p>
            <a:pPr marL="457200" indent="-457200">
              <a:buFont typeface="Arial" panose="020B0604020202020204" pitchFamily="34" charset="0"/>
              <a:buChar char="•"/>
            </a:pPr>
            <a:endParaRPr lang="en-US" sz="3600" noProof="1">
              <a:solidFill>
                <a:schemeClr val="bg1"/>
              </a:solidFill>
            </a:endParaRPr>
          </a:p>
        </p:txBody>
      </p:sp>
    </p:spTree>
    <p:extLst>
      <p:ext uri="{BB962C8B-B14F-4D97-AF65-F5344CB8AC3E}">
        <p14:creationId xmlns:p14="http://schemas.microsoft.com/office/powerpoint/2010/main" val="89483060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652902A265814BB018F1C3F2FA384B" ma:contentTypeVersion="35" ma:contentTypeDescription="Create a new document." ma:contentTypeScope="" ma:versionID="355e00150300bb42280e3000a79a7588">
  <xsd:schema xmlns:xsd="http://www.w3.org/2001/XMLSchema" xmlns:xs="http://www.w3.org/2001/XMLSchema" xmlns:p="http://schemas.microsoft.com/office/2006/metadata/properties" xmlns:ns3="b2f4534d-d4c4-456d-a611-6862d0794c2c" xmlns:ns4="6c2989bd-c0e2-4b15-8829-6833f46fe1cf" targetNamespace="http://schemas.microsoft.com/office/2006/metadata/properties" ma:root="true" ma:fieldsID="4d469eb1f17920af6d46279943469fc8" ns3:_="" ns4:_="">
    <xsd:import namespace="b2f4534d-d4c4-456d-a611-6862d0794c2c"/>
    <xsd:import namespace="6c2989bd-c0e2-4b15-8829-6833f46fe1cf"/>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f4534d-d4c4-456d-a611-6862d0794c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KeyPoints" ma:index="30" nillable="true" ma:displayName="MediaServiceAutoKeyPoints" ma:hidden="true" ma:internalName="MediaServiceAutoKeyPoints" ma:readOnly="true">
      <xsd:simpleType>
        <xsd:restriction base="dms:Note"/>
      </xsd:simpleType>
    </xsd:element>
    <xsd:element name="MediaServiceKeyPoints" ma:index="31" nillable="true" ma:displayName="KeyPoints" ma:internalName="MediaServiceKeyPoints" ma:readOnly="true">
      <xsd:simpleType>
        <xsd:restriction base="dms:Note">
          <xsd:maxLength value="255"/>
        </xsd:restriction>
      </xsd:simpleType>
    </xsd:element>
    <xsd:element name="MediaServiceAutoTags" ma:index="32" nillable="true" ma:displayName="Tags" ma:internalName="MediaServiceAutoTags" ma:readOnly="true">
      <xsd:simpleType>
        <xsd:restriction base="dms:Text"/>
      </xsd:simpleType>
    </xsd:element>
    <xsd:element name="MediaServiceOCR" ma:index="33" nillable="true" ma:displayName="Extracted Text" ma:internalName="MediaServiceOCR" ma:readOnly="true">
      <xsd:simpleType>
        <xsd:restriction base="dms:Note">
          <xsd:maxLength value="255"/>
        </xsd:restriction>
      </xsd:simpleType>
    </xsd:element>
    <xsd:element name="MediaServiceGenerationTime" ma:index="34" nillable="true" ma:displayName="MediaServiceGenerationTime" ma:hidden="true" ma:internalName="MediaServiceGenerationTime" ma:readOnly="true">
      <xsd:simpleType>
        <xsd:restriction base="dms:Text"/>
      </xsd:simpleType>
    </xsd:element>
    <xsd:element name="MediaServiceEventHashCode" ma:index="35" nillable="true" ma:displayName="MediaServiceEventHashCode" ma:hidden="true" ma:internalName="MediaServiceEventHashCode" ma:readOnly="true">
      <xsd:simpleType>
        <xsd:restriction base="dms:Text"/>
      </xsd:simpleType>
    </xsd:element>
    <xsd:element name="MediaServiceDateTaken" ma:index="36" nillable="true" ma:displayName="MediaServiceDateTaken" ma:hidden="true" ma:internalName="MediaServiceDateTaken" ma:readOnly="true">
      <xsd:simpleType>
        <xsd:restriction base="dms:Text"/>
      </xsd:simpleType>
    </xsd:element>
    <xsd:element name="MediaServiceLocation" ma:index="40" nillable="true" ma:displayName="Location" ma:internalName="MediaServiceLocation" ma:readOnly="true">
      <xsd:simpleType>
        <xsd:restriction base="dms:Text"/>
      </xsd:simpleType>
    </xsd:element>
    <xsd:element name="MediaLengthInSeconds" ma:index="41" nillable="true" ma:displayName="Length (seconds)" ma:internalName="MediaLengthInSeconds" ma:readOnly="true">
      <xsd:simpleType>
        <xsd:restriction base="dms:Unknown"/>
      </xsd:simpleType>
    </xsd:element>
    <xsd:element name="_activity" ma:index="4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c2989bd-c0e2-4b15-8829-6833f46fe1cf" elementFormDefault="qualified">
    <xsd:import namespace="http://schemas.microsoft.com/office/2006/documentManagement/types"/>
    <xsd:import namespace="http://schemas.microsoft.com/office/infopath/2007/PartnerControls"/>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internalName="SharedWithDetails" ma:readOnly="true">
      <xsd:simpleType>
        <xsd:restriction base="dms:Note">
          <xsd:maxLength value="255"/>
        </xsd:restriction>
      </xsd:simpleType>
    </xsd:element>
    <xsd:element name="SharingHintHash" ma:index="3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nvited_Teachers xmlns="b2f4534d-d4c4-456d-a611-6862d0794c2c" xsi:nil="true"/>
    <IsNotebookLocked xmlns="b2f4534d-d4c4-456d-a611-6862d0794c2c" xsi:nil="true"/>
    <DefaultSectionNames xmlns="b2f4534d-d4c4-456d-a611-6862d0794c2c" xsi:nil="true"/>
    <Templates xmlns="b2f4534d-d4c4-456d-a611-6862d0794c2c" xsi:nil="true"/>
    <FolderType xmlns="b2f4534d-d4c4-456d-a611-6862d0794c2c" xsi:nil="true"/>
    <Math_Settings xmlns="b2f4534d-d4c4-456d-a611-6862d0794c2c" xsi:nil="true"/>
    <Owner xmlns="b2f4534d-d4c4-456d-a611-6862d0794c2c">
      <UserInfo>
        <DisplayName/>
        <AccountId xsi:nil="true"/>
        <AccountType/>
      </UserInfo>
    </Owner>
    <Students xmlns="b2f4534d-d4c4-456d-a611-6862d0794c2c">
      <UserInfo>
        <DisplayName/>
        <AccountId xsi:nil="true"/>
        <AccountType/>
      </UserInfo>
    </Students>
    <Student_Groups xmlns="b2f4534d-d4c4-456d-a611-6862d0794c2c">
      <UserInfo>
        <DisplayName/>
        <AccountId xsi:nil="true"/>
        <AccountType/>
      </UserInfo>
    </Student_Groups>
    <AppVersion xmlns="b2f4534d-d4c4-456d-a611-6862d0794c2c" xsi:nil="true"/>
    <LMS_Mappings xmlns="b2f4534d-d4c4-456d-a611-6862d0794c2c" xsi:nil="true"/>
    <Has_Teacher_Only_SectionGroup xmlns="b2f4534d-d4c4-456d-a611-6862d0794c2c" xsi:nil="true"/>
    <NotebookType xmlns="b2f4534d-d4c4-456d-a611-6862d0794c2c" xsi:nil="true"/>
    <Distribution_Groups xmlns="b2f4534d-d4c4-456d-a611-6862d0794c2c" xsi:nil="true"/>
    <Teachers xmlns="b2f4534d-d4c4-456d-a611-6862d0794c2c">
      <UserInfo>
        <DisplayName/>
        <AccountId xsi:nil="true"/>
        <AccountType/>
      </UserInfo>
    </Teachers>
    <TeamsChannelId xmlns="b2f4534d-d4c4-456d-a611-6862d0794c2c" xsi:nil="true"/>
    <Invited_Students xmlns="b2f4534d-d4c4-456d-a611-6862d0794c2c" xsi:nil="true"/>
    <Is_Collaboration_Space_Locked xmlns="b2f4534d-d4c4-456d-a611-6862d0794c2c" xsi:nil="true"/>
    <_activity xmlns="b2f4534d-d4c4-456d-a611-6862d0794c2c" xsi:nil="true"/>
    <Self_Registration_Enabled xmlns="b2f4534d-d4c4-456d-a611-6862d0794c2c" xsi:nil="true"/>
    <CultureName xmlns="b2f4534d-d4c4-456d-a611-6862d0794c2c" xsi:nil="true"/>
  </documentManagement>
</p:properties>
</file>

<file path=customXml/itemProps1.xml><?xml version="1.0" encoding="utf-8"?>
<ds:datastoreItem xmlns:ds="http://schemas.openxmlformats.org/officeDocument/2006/customXml" ds:itemID="{42182906-CE6E-4A11-91BE-0F71DB5C85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f4534d-d4c4-456d-a611-6862d0794c2c"/>
    <ds:schemaRef ds:uri="6c2989bd-c0e2-4b15-8829-6833f46fe1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B69C10-3036-44A6-A9B4-7D4714D68745}">
  <ds:schemaRefs>
    <ds:schemaRef ds:uri="http://schemas.microsoft.com/sharepoint/v3/contenttype/forms"/>
  </ds:schemaRefs>
</ds:datastoreItem>
</file>

<file path=customXml/itemProps3.xml><?xml version="1.0" encoding="utf-8"?>
<ds:datastoreItem xmlns:ds="http://schemas.openxmlformats.org/officeDocument/2006/customXml" ds:itemID="{3D079AF7-373F-4D47-A87F-76CE9989C030}">
  <ds:schemaRefs>
    <ds:schemaRef ds:uri="http://purl.org/dc/dcmitype/"/>
    <ds:schemaRef ds:uri="http://schemas.microsoft.com/office/2006/documentManagement/types"/>
    <ds:schemaRef ds:uri="http://schemas.openxmlformats.org/package/2006/metadata/core-properties"/>
    <ds:schemaRef ds:uri="b2f4534d-d4c4-456d-a611-6862d0794c2c"/>
    <ds:schemaRef ds:uri="6c2989bd-c0e2-4b15-8829-6833f46fe1cf"/>
    <ds:schemaRef ds:uri="http://purl.org/dc/elements/1.1/"/>
    <ds:schemaRef ds:uri="http://purl.org/dc/terms/"/>
    <ds:schemaRef ds:uri="http://www.w3.org/XML/1998/namespac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130</TotalTime>
  <Words>3597</Words>
  <Application>Microsoft Office PowerPoint</Application>
  <PresentationFormat>Custom</PresentationFormat>
  <Paragraphs>380</Paragraphs>
  <Slides>40</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Montserrat Bold</vt:lpstr>
      <vt:lpstr>Montserrat</vt:lpstr>
      <vt:lpstr>Neue Machina UltraBold</vt:lpstr>
      <vt:lpstr>Rockwell</vt:lpstr>
      <vt:lpstr>Calibri</vt:lpstr>
      <vt:lpstr>Arial</vt:lpstr>
      <vt:lpstr>Gill Sans MT</vt:lpstr>
      <vt:lpstr>Aharoni</vt:lpstr>
      <vt:lpstr>Bookman Old Style</vt:lpstr>
      <vt:lpstr>Office Theme</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BAHAGIAN II: FORMAT PENULISAN LAPORAN</vt:lpstr>
      <vt:lpstr>PowerPoint Presentation</vt:lpstr>
      <vt:lpstr>PowerPoint Presentation</vt:lpstr>
      <vt:lpstr>7. Penulisan</vt:lpstr>
      <vt:lpstr>7. Penulisan</vt:lpstr>
      <vt:lpstr>7. Penulisan</vt:lpstr>
      <vt:lpstr>HAD LAPORAN </vt:lpstr>
      <vt:lpstr>PEMARKAHAN</vt:lpstr>
      <vt:lpstr>CLO4 (10%)</vt:lpstr>
      <vt:lpstr>CLO4 (10%)</vt:lpstr>
      <vt:lpstr>CLO5 (10%)</vt:lpstr>
      <vt:lpstr>CLO6 (10%)</vt:lpstr>
      <vt:lpstr>CLO7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dc:creator>Fasihah Bt. Arshad</dc:creator>
  <cp:lastModifiedBy>Isnawarni Ismail</cp:lastModifiedBy>
  <cp:revision>16</cp:revision>
  <dcterms:created xsi:type="dcterms:W3CDTF">2006-08-16T00:00:00Z</dcterms:created>
  <dcterms:modified xsi:type="dcterms:W3CDTF">2024-03-27T06:55:59Z</dcterms:modified>
  <dc:identifier>DAFe69t2_fg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0x01010039652902A265814BB018F1C3F2FA384B</vt:lpwstr>
  </property>
</Properties>
</file>